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6" r:id="rId21"/>
    <p:sldId id="277" r:id="rId22"/>
    <p:sldId id="278" r:id="rId23"/>
    <p:sldId id="279" r:id="rId24"/>
    <p:sldId id="280" r:id="rId25"/>
    <p:sldId id="281" r:id="rId26"/>
    <p:sldId id="282" r:id="rId27"/>
    <p:sldId id="303"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 id="298" r:id="rId42"/>
    <p:sldId id="300" r:id="rId43"/>
    <p:sldId id="301" r:id="rId44"/>
    <p:sldId id="302" r:id="rId45"/>
    <p:sldId id="304" r:id="rId46"/>
    <p:sldId id="305"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79384" autoAdjust="0"/>
  </p:normalViewPr>
  <p:slideViewPr>
    <p:cSldViewPr snapToGrid="0">
      <p:cViewPr varScale="1">
        <p:scale>
          <a:sx n="103" d="100"/>
          <a:sy n="103" d="100"/>
        </p:scale>
        <p:origin x="783"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hyperlink" Target="https://www.youtube.com/watch?v=x4zraXmALlo" TargetMode="External"/><Relationship Id="rId2" Type="http://schemas.openxmlformats.org/officeDocument/2006/relationships/hyperlink" Target="https://www.youtube.com/watch?v=tH41i_sLgo8&amp;index=2&amp;list=PL8hZ6hQCGHMUW66ALR0p1E4IMiFS64hBd" TargetMode="External"/><Relationship Id="rId1" Type="http://schemas.openxmlformats.org/officeDocument/2006/relationships/hyperlink" Target="http://download.autodesk.com/us/maya/Maya_2014_GettingStarted/index.html" TargetMode="External"/><Relationship Id="rId5" Type="http://schemas.openxmlformats.org/officeDocument/2006/relationships/hyperlink" Target="http://lesterbanks.com/2010/02/a-few-building-city-generation-tools-for-maya/" TargetMode="External"/><Relationship Id="rId4" Type="http://schemas.openxmlformats.org/officeDocument/2006/relationships/hyperlink" Target="https://www.youtube.com/watch?v=8zlKofCqWp8"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youtube.com/watch?v=x4zraXmALlo" TargetMode="External"/><Relationship Id="rId2" Type="http://schemas.openxmlformats.org/officeDocument/2006/relationships/hyperlink" Target="https://www.youtube.com/watch?v=tH41i_sLgo8&amp;index=2&amp;list=PL8hZ6hQCGHMUW66ALR0p1E4IMiFS64hBd" TargetMode="External"/><Relationship Id="rId1" Type="http://schemas.openxmlformats.org/officeDocument/2006/relationships/hyperlink" Target="http://download.autodesk.com/us/maya/Maya_2014_GettingStarted/index.html" TargetMode="External"/><Relationship Id="rId5" Type="http://schemas.openxmlformats.org/officeDocument/2006/relationships/hyperlink" Target="http://lesterbanks.com/2010/02/a-few-building-city-generation-tools-for-maya/" TargetMode="External"/><Relationship Id="rId4" Type="http://schemas.openxmlformats.org/officeDocument/2006/relationships/hyperlink" Target="https://www.youtube.com/watch?v=8zlKofCqWp8" TargetMode="Externa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F76CE0-4C73-4C96-BEAC-1F84C3688540}" type="doc">
      <dgm:prSet loTypeId="urn:microsoft.com/office/officeart/2016/7/layout/RepeatingBendingProcessNew" loCatId="process" qsTypeId="urn:microsoft.com/office/officeart/2005/8/quickstyle/simple2" qsCatId="simple" csTypeId="urn:microsoft.com/office/officeart/2005/8/colors/accent6_4" csCatId="accent6"/>
      <dgm:spPr/>
      <dgm:t>
        <a:bodyPr/>
        <a:lstStyle/>
        <a:p>
          <a:endParaRPr lang="en-US"/>
        </a:p>
      </dgm:t>
    </dgm:pt>
    <dgm:pt modelId="{8B134407-8C3C-4F21-A7DE-23D18A2C2577}">
      <dgm:prSet/>
      <dgm:spPr/>
      <dgm:t>
        <a:bodyPr/>
        <a:lstStyle/>
        <a:p>
          <a:r>
            <a:rPr lang="fr-FR"/>
            <a:t>Projet en </a:t>
          </a:r>
          <a:r>
            <a:rPr lang="fr-FR" b="1"/>
            <a:t>binômes complémentaires</a:t>
          </a:r>
          <a:r>
            <a:rPr lang="fr-FR"/>
            <a:t>. Vous pouvez garder le même binôme que pendant les TD.</a:t>
          </a:r>
          <a:endParaRPr lang="en-US"/>
        </a:p>
      </dgm:t>
    </dgm:pt>
    <dgm:pt modelId="{FA2E31EF-3B24-459B-A8FB-B8224A338DE7}" type="parTrans" cxnId="{5D388735-E2F7-480C-86B5-C0FF8247F462}">
      <dgm:prSet/>
      <dgm:spPr/>
      <dgm:t>
        <a:bodyPr/>
        <a:lstStyle/>
        <a:p>
          <a:endParaRPr lang="en-US"/>
        </a:p>
      </dgm:t>
    </dgm:pt>
    <dgm:pt modelId="{F40DC872-5FDE-4034-BA91-2117A44D1A00}" type="sibTrans" cxnId="{5D388735-E2F7-480C-86B5-C0FF8247F462}">
      <dgm:prSet/>
      <dgm:spPr/>
      <dgm:t>
        <a:bodyPr/>
        <a:lstStyle/>
        <a:p>
          <a:endParaRPr lang="en-US"/>
        </a:p>
      </dgm:t>
    </dgm:pt>
    <dgm:pt modelId="{CB3E9EEA-4C39-4BA6-AC81-EC7E9DA9E214}">
      <dgm:prSet/>
      <dgm:spPr/>
      <dgm:t>
        <a:bodyPr/>
        <a:lstStyle/>
        <a:p>
          <a:r>
            <a:rPr lang="fr-FR"/>
            <a:t>Dans ce projet, vous devrez modéliser automatiquement un terrain, des routes, des maisons et de la végétation. Vous pouvez vous intéresser à la densité de la ville en passant en mode semi-urbain ou urbain, voire si vous le souhaitez, vous intéresser à une représentation plus rurale.</a:t>
          </a:r>
          <a:endParaRPr lang="en-US"/>
        </a:p>
      </dgm:t>
    </dgm:pt>
    <dgm:pt modelId="{5BCFF68B-A16A-4230-B2EF-EE6DB3F651B3}" type="parTrans" cxnId="{31BB201E-D4C7-4F33-994B-7C8DCE753B14}">
      <dgm:prSet/>
      <dgm:spPr/>
      <dgm:t>
        <a:bodyPr/>
        <a:lstStyle/>
        <a:p>
          <a:endParaRPr lang="en-US"/>
        </a:p>
      </dgm:t>
    </dgm:pt>
    <dgm:pt modelId="{775290B5-C155-4C7F-B733-31D5D9D2F722}" type="sibTrans" cxnId="{31BB201E-D4C7-4F33-994B-7C8DCE753B14}">
      <dgm:prSet/>
      <dgm:spPr/>
      <dgm:t>
        <a:bodyPr/>
        <a:lstStyle/>
        <a:p>
          <a:endParaRPr lang="en-US"/>
        </a:p>
      </dgm:t>
    </dgm:pt>
    <dgm:pt modelId="{950D56C2-2402-419C-A5C4-DDFEA446F80E}">
      <dgm:prSet/>
      <dgm:spPr/>
      <dgm:t>
        <a:bodyPr/>
        <a:lstStyle/>
        <a:p>
          <a:r>
            <a:rPr lang="fr-FR"/>
            <a:t>Cette génération doit être réglable ; une interface peut être définie dans ce sens (voir Tutotial de max sur les interfaces : </a:t>
          </a:r>
          <a:r>
            <a:rPr lang="fr-FR" u="sng">
              <a:hlinkClick xmlns:r="http://schemas.openxmlformats.org/officeDocument/2006/relationships" r:id="rId1"/>
            </a:rPr>
            <a:t>http://download.autodesk.com/us/maya/Maya_2014_GettingStarted/index.html</a:t>
          </a:r>
          <a:r>
            <a:rPr lang="fr-FR"/>
            <a:t>) </a:t>
          </a:r>
          <a:endParaRPr lang="en-US"/>
        </a:p>
      </dgm:t>
    </dgm:pt>
    <dgm:pt modelId="{0668E7A6-549F-472E-B37D-667BD7A17794}" type="parTrans" cxnId="{212CF452-4D98-4034-B481-200374342E34}">
      <dgm:prSet/>
      <dgm:spPr/>
      <dgm:t>
        <a:bodyPr/>
        <a:lstStyle/>
        <a:p>
          <a:endParaRPr lang="en-US"/>
        </a:p>
      </dgm:t>
    </dgm:pt>
    <dgm:pt modelId="{2D18CD68-66B9-4ECF-BCC0-1CFE73269BA4}" type="sibTrans" cxnId="{212CF452-4D98-4034-B481-200374342E34}">
      <dgm:prSet/>
      <dgm:spPr/>
      <dgm:t>
        <a:bodyPr/>
        <a:lstStyle/>
        <a:p>
          <a:endParaRPr lang="en-US"/>
        </a:p>
      </dgm:t>
    </dgm:pt>
    <dgm:pt modelId="{9F1B8900-314C-4536-8DC1-B8B03A48E406}">
      <dgm:prSet/>
      <dgm:spPr/>
      <dgm:t>
        <a:bodyPr/>
        <a:lstStyle/>
        <a:p>
          <a:r>
            <a:rPr lang="fr-FR"/>
            <a:t>De nombreux scripts de création de terrains, de végétation et routes existent sur Internet. </a:t>
          </a:r>
          <a:r>
            <a:rPr lang="en-US"/>
            <a:t>Par exemple :</a:t>
          </a:r>
        </a:p>
      </dgm:t>
    </dgm:pt>
    <dgm:pt modelId="{956F19DA-A684-4562-98F5-2B1655C3002A}" type="parTrans" cxnId="{70158979-B180-4D9B-8487-CCEBE8D923AA}">
      <dgm:prSet/>
      <dgm:spPr/>
      <dgm:t>
        <a:bodyPr/>
        <a:lstStyle/>
        <a:p>
          <a:endParaRPr lang="en-US"/>
        </a:p>
      </dgm:t>
    </dgm:pt>
    <dgm:pt modelId="{F67319E2-CA66-4E8E-AE2B-2FF11E3FBAA5}" type="sibTrans" cxnId="{70158979-B180-4D9B-8487-CCEBE8D923AA}">
      <dgm:prSet/>
      <dgm:spPr/>
      <dgm:t>
        <a:bodyPr/>
        <a:lstStyle/>
        <a:p>
          <a:endParaRPr lang="en-US"/>
        </a:p>
      </dgm:t>
    </dgm:pt>
    <dgm:pt modelId="{9E9B8E0E-454D-4997-8467-8594F4BDCEC3}">
      <dgm:prSet/>
      <dgm:spPr/>
      <dgm:t>
        <a:bodyPr/>
        <a:lstStyle/>
        <a:p>
          <a:r>
            <a:rPr lang="en-US" u="sng">
              <a:hlinkClick xmlns:r="http://schemas.openxmlformats.org/officeDocument/2006/relationships" r:id="rId2"/>
            </a:rPr>
            <a:t>https://www.youtube.com/watch?v=tH41i_sLgo8&amp;index=2&amp;list=PL8hZ6hQCGHMUW66ALR0p1E4IMiFS64hBd</a:t>
          </a:r>
          <a:endParaRPr lang="en-US"/>
        </a:p>
      </dgm:t>
    </dgm:pt>
    <dgm:pt modelId="{2A311D57-B096-4CAC-82F6-D888055F5B07}" type="parTrans" cxnId="{F36FFEE9-E8CF-41BB-A5FA-8CDB48CBDAC2}">
      <dgm:prSet/>
      <dgm:spPr/>
      <dgm:t>
        <a:bodyPr/>
        <a:lstStyle/>
        <a:p>
          <a:endParaRPr lang="en-US"/>
        </a:p>
      </dgm:t>
    </dgm:pt>
    <dgm:pt modelId="{515F6F92-5D58-428F-8506-BDBBA092D111}" type="sibTrans" cxnId="{F36FFEE9-E8CF-41BB-A5FA-8CDB48CBDAC2}">
      <dgm:prSet/>
      <dgm:spPr/>
      <dgm:t>
        <a:bodyPr/>
        <a:lstStyle/>
        <a:p>
          <a:endParaRPr lang="en-US"/>
        </a:p>
      </dgm:t>
    </dgm:pt>
    <dgm:pt modelId="{317FCC28-89D6-427D-ACD8-A4748CE6F718}">
      <dgm:prSet/>
      <dgm:spPr/>
      <dgm:t>
        <a:bodyPr/>
        <a:lstStyle/>
        <a:p>
          <a:r>
            <a:rPr lang="en-US" u="sng">
              <a:hlinkClick xmlns:r="http://schemas.openxmlformats.org/officeDocument/2006/relationships" r:id="rId2"/>
            </a:rPr>
            <a:t>https://www.youtube.com/watch?v=tH41i_sLgo8&amp;index=2&amp;list=PL8hZ6hQCGHMUW66ALR0p1E4IMiFS64hBd</a:t>
          </a:r>
          <a:r>
            <a:rPr lang="en-US"/>
            <a:t> </a:t>
          </a:r>
        </a:p>
      </dgm:t>
    </dgm:pt>
    <dgm:pt modelId="{9E44E17F-E5DD-4DDF-9D66-B69E4B8FFDD7}" type="parTrans" cxnId="{16B543C6-4A7A-4459-BA59-F6BD3355CE36}">
      <dgm:prSet/>
      <dgm:spPr/>
      <dgm:t>
        <a:bodyPr/>
        <a:lstStyle/>
        <a:p>
          <a:endParaRPr lang="en-US"/>
        </a:p>
      </dgm:t>
    </dgm:pt>
    <dgm:pt modelId="{EB7E8DBB-8539-4DF4-B822-3503BFF5577F}" type="sibTrans" cxnId="{16B543C6-4A7A-4459-BA59-F6BD3355CE36}">
      <dgm:prSet/>
      <dgm:spPr/>
      <dgm:t>
        <a:bodyPr/>
        <a:lstStyle/>
        <a:p>
          <a:endParaRPr lang="en-US"/>
        </a:p>
      </dgm:t>
    </dgm:pt>
    <dgm:pt modelId="{84465AE5-E051-40D9-B294-30857C116667}">
      <dgm:prSet/>
      <dgm:spPr/>
      <dgm:t>
        <a:bodyPr/>
        <a:lstStyle/>
        <a:p>
          <a:r>
            <a:rPr lang="en-US" u="sng">
              <a:hlinkClick xmlns:r="http://schemas.openxmlformats.org/officeDocument/2006/relationships" r:id="rId3"/>
            </a:rPr>
            <a:t>https://www.youtube.com/watch?v=x4zraXmALlo</a:t>
          </a:r>
          <a:r>
            <a:rPr lang="en-US"/>
            <a:t> </a:t>
          </a:r>
        </a:p>
      </dgm:t>
    </dgm:pt>
    <dgm:pt modelId="{D4447F6F-DC7E-419D-A4C4-5B16859D1CC9}" type="parTrans" cxnId="{F427BD82-A569-49BE-981E-25E49D47AF1C}">
      <dgm:prSet/>
      <dgm:spPr/>
      <dgm:t>
        <a:bodyPr/>
        <a:lstStyle/>
        <a:p>
          <a:endParaRPr lang="en-US"/>
        </a:p>
      </dgm:t>
    </dgm:pt>
    <dgm:pt modelId="{C319884A-83E2-4337-9836-5C6222D02CDC}" type="sibTrans" cxnId="{F427BD82-A569-49BE-981E-25E49D47AF1C}">
      <dgm:prSet/>
      <dgm:spPr/>
      <dgm:t>
        <a:bodyPr/>
        <a:lstStyle/>
        <a:p>
          <a:endParaRPr lang="en-US"/>
        </a:p>
      </dgm:t>
    </dgm:pt>
    <dgm:pt modelId="{3C5E31BB-B849-4C18-9AF9-3437A243898A}">
      <dgm:prSet/>
      <dgm:spPr/>
      <dgm:t>
        <a:bodyPr/>
        <a:lstStyle/>
        <a:p>
          <a:r>
            <a:rPr lang="en-US" u="sng">
              <a:hlinkClick xmlns:r="http://schemas.openxmlformats.org/officeDocument/2006/relationships" r:id="rId4"/>
            </a:rPr>
            <a:t>https://www.youtube.com/watch?v=8zlKofCqWp8</a:t>
          </a:r>
          <a:r>
            <a:rPr lang="en-US"/>
            <a:t> </a:t>
          </a:r>
        </a:p>
      </dgm:t>
    </dgm:pt>
    <dgm:pt modelId="{6A1579F1-DFAD-43D6-8DD3-90FC2B4F00ED}" type="parTrans" cxnId="{DAF70ABC-2B2E-4BC5-9DAA-F55FA1E50202}">
      <dgm:prSet/>
      <dgm:spPr/>
      <dgm:t>
        <a:bodyPr/>
        <a:lstStyle/>
        <a:p>
          <a:endParaRPr lang="en-US"/>
        </a:p>
      </dgm:t>
    </dgm:pt>
    <dgm:pt modelId="{7D3B290A-5C0F-413D-98FF-20779E9F715E}" type="sibTrans" cxnId="{DAF70ABC-2B2E-4BC5-9DAA-F55FA1E50202}">
      <dgm:prSet/>
      <dgm:spPr/>
      <dgm:t>
        <a:bodyPr/>
        <a:lstStyle/>
        <a:p>
          <a:endParaRPr lang="en-US"/>
        </a:p>
      </dgm:t>
    </dgm:pt>
    <dgm:pt modelId="{F773667F-FBCE-48F2-95FD-36AB2898A542}">
      <dgm:prSet/>
      <dgm:spPr/>
      <dgm:t>
        <a:bodyPr/>
        <a:lstStyle/>
        <a:p>
          <a:r>
            <a:rPr lang="en-US" u="sng">
              <a:hlinkClick xmlns:r="http://schemas.openxmlformats.org/officeDocument/2006/relationships" r:id="rId5"/>
            </a:rPr>
            <a:t>http://lesterbanks.com/2010/02/a-few-building-city-generation-tools-for-maya/</a:t>
          </a:r>
          <a:r>
            <a:rPr lang="en-US"/>
            <a:t> </a:t>
          </a:r>
        </a:p>
      </dgm:t>
    </dgm:pt>
    <dgm:pt modelId="{0470C6CB-EFB8-4B7A-8BEC-09D7FE683617}" type="parTrans" cxnId="{24939D42-F646-4493-B367-DBEFC6FA824A}">
      <dgm:prSet/>
      <dgm:spPr/>
      <dgm:t>
        <a:bodyPr/>
        <a:lstStyle/>
        <a:p>
          <a:endParaRPr lang="en-US"/>
        </a:p>
      </dgm:t>
    </dgm:pt>
    <dgm:pt modelId="{73F5C10A-005B-4A83-B582-8ED83A5695CB}" type="sibTrans" cxnId="{24939D42-F646-4493-B367-DBEFC6FA824A}">
      <dgm:prSet/>
      <dgm:spPr/>
      <dgm:t>
        <a:bodyPr/>
        <a:lstStyle/>
        <a:p>
          <a:endParaRPr lang="en-US"/>
        </a:p>
      </dgm:t>
    </dgm:pt>
    <dgm:pt modelId="{55632EC8-FFEE-470B-9EFF-8A7C985D8A94}" type="pres">
      <dgm:prSet presAssocID="{6DF76CE0-4C73-4C96-BEAC-1F84C3688540}" presName="Name0" presStyleCnt="0">
        <dgm:presLayoutVars>
          <dgm:dir/>
          <dgm:resizeHandles val="exact"/>
        </dgm:presLayoutVars>
      </dgm:prSet>
      <dgm:spPr/>
    </dgm:pt>
    <dgm:pt modelId="{FDAA3DCE-6D7F-4D19-8033-60C8C1A9B52D}" type="pres">
      <dgm:prSet presAssocID="{8B134407-8C3C-4F21-A7DE-23D18A2C2577}" presName="node" presStyleLbl="node1" presStyleIdx="0" presStyleCnt="4">
        <dgm:presLayoutVars>
          <dgm:bulletEnabled val="1"/>
        </dgm:presLayoutVars>
      </dgm:prSet>
      <dgm:spPr/>
    </dgm:pt>
    <dgm:pt modelId="{F6AE2958-B60E-4E03-8804-C566B93FE1CE}" type="pres">
      <dgm:prSet presAssocID="{F40DC872-5FDE-4034-BA91-2117A44D1A00}" presName="sibTrans" presStyleLbl="sibTrans1D1" presStyleIdx="0" presStyleCnt="3"/>
      <dgm:spPr/>
    </dgm:pt>
    <dgm:pt modelId="{8147D46F-3C83-4FB7-98E3-75908D95D55D}" type="pres">
      <dgm:prSet presAssocID="{F40DC872-5FDE-4034-BA91-2117A44D1A00}" presName="connectorText" presStyleLbl="sibTrans1D1" presStyleIdx="0" presStyleCnt="3"/>
      <dgm:spPr/>
    </dgm:pt>
    <dgm:pt modelId="{B99A8DD5-3F63-4A6E-B7C5-9148F9DA40F5}" type="pres">
      <dgm:prSet presAssocID="{CB3E9EEA-4C39-4BA6-AC81-EC7E9DA9E214}" presName="node" presStyleLbl="node1" presStyleIdx="1" presStyleCnt="4">
        <dgm:presLayoutVars>
          <dgm:bulletEnabled val="1"/>
        </dgm:presLayoutVars>
      </dgm:prSet>
      <dgm:spPr/>
    </dgm:pt>
    <dgm:pt modelId="{A334C892-BEDF-4156-943D-AE646BF9BEFE}" type="pres">
      <dgm:prSet presAssocID="{775290B5-C155-4C7F-B733-31D5D9D2F722}" presName="sibTrans" presStyleLbl="sibTrans1D1" presStyleIdx="1" presStyleCnt="3"/>
      <dgm:spPr/>
    </dgm:pt>
    <dgm:pt modelId="{944C7656-366D-4819-B7D5-D1EF99EA15AD}" type="pres">
      <dgm:prSet presAssocID="{775290B5-C155-4C7F-B733-31D5D9D2F722}" presName="connectorText" presStyleLbl="sibTrans1D1" presStyleIdx="1" presStyleCnt="3"/>
      <dgm:spPr/>
    </dgm:pt>
    <dgm:pt modelId="{E0EBEE50-A7EF-41A8-884A-DBAD511597BC}" type="pres">
      <dgm:prSet presAssocID="{950D56C2-2402-419C-A5C4-DDFEA446F80E}" presName="node" presStyleLbl="node1" presStyleIdx="2" presStyleCnt="4">
        <dgm:presLayoutVars>
          <dgm:bulletEnabled val="1"/>
        </dgm:presLayoutVars>
      </dgm:prSet>
      <dgm:spPr/>
    </dgm:pt>
    <dgm:pt modelId="{4E26FEC2-FECF-4950-8814-5D685E2663A6}" type="pres">
      <dgm:prSet presAssocID="{2D18CD68-66B9-4ECF-BCC0-1CFE73269BA4}" presName="sibTrans" presStyleLbl="sibTrans1D1" presStyleIdx="2" presStyleCnt="3"/>
      <dgm:spPr/>
    </dgm:pt>
    <dgm:pt modelId="{F4228666-A05C-4568-9EB1-86A1CF37F9D5}" type="pres">
      <dgm:prSet presAssocID="{2D18CD68-66B9-4ECF-BCC0-1CFE73269BA4}" presName="connectorText" presStyleLbl="sibTrans1D1" presStyleIdx="2" presStyleCnt="3"/>
      <dgm:spPr/>
    </dgm:pt>
    <dgm:pt modelId="{061D9E25-4C66-4B2A-BC7A-E0DA2050D4A0}" type="pres">
      <dgm:prSet presAssocID="{9F1B8900-314C-4536-8DC1-B8B03A48E406}" presName="node" presStyleLbl="node1" presStyleIdx="3" presStyleCnt="4">
        <dgm:presLayoutVars>
          <dgm:bulletEnabled val="1"/>
        </dgm:presLayoutVars>
      </dgm:prSet>
      <dgm:spPr/>
    </dgm:pt>
  </dgm:ptLst>
  <dgm:cxnLst>
    <dgm:cxn modelId="{94D47B0D-22F8-47FF-B398-5DF29FB29BF1}" type="presOf" srcId="{9F1B8900-314C-4536-8DC1-B8B03A48E406}" destId="{061D9E25-4C66-4B2A-BC7A-E0DA2050D4A0}" srcOrd="0" destOrd="0" presId="urn:microsoft.com/office/officeart/2016/7/layout/RepeatingBendingProcessNew"/>
    <dgm:cxn modelId="{92CD1611-2EA7-4853-8A2A-609864DEC5DB}" type="presOf" srcId="{84465AE5-E051-40D9-B294-30857C116667}" destId="{061D9E25-4C66-4B2A-BC7A-E0DA2050D4A0}" srcOrd="0" destOrd="3" presId="urn:microsoft.com/office/officeart/2016/7/layout/RepeatingBendingProcessNew"/>
    <dgm:cxn modelId="{31BB201E-D4C7-4F33-994B-7C8DCE753B14}" srcId="{6DF76CE0-4C73-4C96-BEAC-1F84C3688540}" destId="{CB3E9EEA-4C39-4BA6-AC81-EC7E9DA9E214}" srcOrd="1" destOrd="0" parTransId="{5BCFF68B-A16A-4230-B2EF-EE6DB3F651B3}" sibTransId="{775290B5-C155-4C7F-B733-31D5D9D2F722}"/>
    <dgm:cxn modelId="{D750BD2D-AE0D-4A84-A89E-439F5A3C41A0}" type="presOf" srcId="{CB3E9EEA-4C39-4BA6-AC81-EC7E9DA9E214}" destId="{B99A8DD5-3F63-4A6E-B7C5-9148F9DA40F5}" srcOrd="0" destOrd="0" presId="urn:microsoft.com/office/officeart/2016/7/layout/RepeatingBendingProcessNew"/>
    <dgm:cxn modelId="{5D388735-E2F7-480C-86B5-C0FF8247F462}" srcId="{6DF76CE0-4C73-4C96-BEAC-1F84C3688540}" destId="{8B134407-8C3C-4F21-A7DE-23D18A2C2577}" srcOrd="0" destOrd="0" parTransId="{FA2E31EF-3B24-459B-A8FB-B8224A338DE7}" sibTransId="{F40DC872-5FDE-4034-BA91-2117A44D1A00}"/>
    <dgm:cxn modelId="{F8359F3C-89C2-4B25-9CC4-0F598C944882}" type="presOf" srcId="{775290B5-C155-4C7F-B733-31D5D9D2F722}" destId="{944C7656-366D-4819-B7D5-D1EF99EA15AD}" srcOrd="1" destOrd="0" presId="urn:microsoft.com/office/officeart/2016/7/layout/RepeatingBendingProcessNew"/>
    <dgm:cxn modelId="{FF2A675F-C330-4DC3-8C0B-E0332AC17974}" type="presOf" srcId="{F773667F-FBCE-48F2-95FD-36AB2898A542}" destId="{061D9E25-4C66-4B2A-BC7A-E0DA2050D4A0}" srcOrd="0" destOrd="5" presId="urn:microsoft.com/office/officeart/2016/7/layout/RepeatingBendingProcessNew"/>
    <dgm:cxn modelId="{24939D42-F646-4493-B367-DBEFC6FA824A}" srcId="{9F1B8900-314C-4536-8DC1-B8B03A48E406}" destId="{F773667F-FBCE-48F2-95FD-36AB2898A542}" srcOrd="4" destOrd="0" parTransId="{0470C6CB-EFB8-4B7A-8BEC-09D7FE683617}" sibTransId="{73F5C10A-005B-4A83-B582-8ED83A5695CB}"/>
    <dgm:cxn modelId="{9E47CC6D-E5D1-4FC3-B9CF-4BC4BFE99435}" type="presOf" srcId="{F40DC872-5FDE-4034-BA91-2117A44D1A00}" destId="{F6AE2958-B60E-4E03-8804-C566B93FE1CE}" srcOrd="0" destOrd="0" presId="urn:microsoft.com/office/officeart/2016/7/layout/RepeatingBendingProcessNew"/>
    <dgm:cxn modelId="{212CF452-4D98-4034-B481-200374342E34}" srcId="{6DF76CE0-4C73-4C96-BEAC-1F84C3688540}" destId="{950D56C2-2402-419C-A5C4-DDFEA446F80E}" srcOrd="2" destOrd="0" parTransId="{0668E7A6-549F-472E-B37D-667BD7A17794}" sibTransId="{2D18CD68-66B9-4ECF-BCC0-1CFE73269BA4}"/>
    <dgm:cxn modelId="{18A4DC77-ADD3-4EAA-9A3D-023D4CAC99C7}" type="presOf" srcId="{2D18CD68-66B9-4ECF-BCC0-1CFE73269BA4}" destId="{F4228666-A05C-4568-9EB1-86A1CF37F9D5}" srcOrd="1" destOrd="0" presId="urn:microsoft.com/office/officeart/2016/7/layout/RepeatingBendingProcessNew"/>
    <dgm:cxn modelId="{70158979-B180-4D9B-8487-CCEBE8D923AA}" srcId="{6DF76CE0-4C73-4C96-BEAC-1F84C3688540}" destId="{9F1B8900-314C-4536-8DC1-B8B03A48E406}" srcOrd="3" destOrd="0" parTransId="{956F19DA-A684-4562-98F5-2B1655C3002A}" sibTransId="{F67319E2-CA66-4E8E-AE2B-2FF11E3FBAA5}"/>
    <dgm:cxn modelId="{E0DC2F7A-3C36-4817-82FC-357D68048E43}" type="presOf" srcId="{2D18CD68-66B9-4ECF-BCC0-1CFE73269BA4}" destId="{4E26FEC2-FECF-4950-8814-5D685E2663A6}" srcOrd="0" destOrd="0" presId="urn:microsoft.com/office/officeart/2016/7/layout/RepeatingBendingProcessNew"/>
    <dgm:cxn modelId="{EFCD5E7E-9342-4FE9-AED1-0EBA6152F37F}" type="presOf" srcId="{6DF76CE0-4C73-4C96-BEAC-1F84C3688540}" destId="{55632EC8-FFEE-470B-9EFF-8A7C985D8A94}" srcOrd="0" destOrd="0" presId="urn:microsoft.com/office/officeart/2016/7/layout/RepeatingBendingProcessNew"/>
    <dgm:cxn modelId="{29908C7F-05E4-4467-BD27-EEEDEECA1AC4}" type="presOf" srcId="{3C5E31BB-B849-4C18-9AF9-3437A243898A}" destId="{061D9E25-4C66-4B2A-BC7A-E0DA2050D4A0}" srcOrd="0" destOrd="4" presId="urn:microsoft.com/office/officeart/2016/7/layout/RepeatingBendingProcessNew"/>
    <dgm:cxn modelId="{F427BD82-A569-49BE-981E-25E49D47AF1C}" srcId="{9F1B8900-314C-4536-8DC1-B8B03A48E406}" destId="{84465AE5-E051-40D9-B294-30857C116667}" srcOrd="2" destOrd="0" parTransId="{D4447F6F-DC7E-419D-A4C4-5B16859D1CC9}" sibTransId="{C319884A-83E2-4337-9836-5C6222D02CDC}"/>
    <dgm:cxn modelId="{9C81DF84-1247-4692-9E4E-82C42EA164A8}" type="presOf" srcId="{F40DC872-5FDE-4034-BA91-2117A44D1A00}" destId="{8147D46F-3C83-4FB7-98E3-75908D95D55D}" srcOrd="1" destOrd="0" presId="urn:microsoft.com/office/officeart/2016/7/layout/RepeatingBendingProcessNew"/>
    <dgm:cxn modelId="{ACD88A8E-9FEF-4EB0-9C1D-4422F1FC9D74}" type="presOf" srcId="{950D56C2-2402-419C-A5C4-DDFEA446F80E}" destId="{E0EBEE50-A7EF-41A8-884A-DBAD511597BC}" srcOrd="0" destOrd="0" presId="urn:microsoft.com/office/officeart/2016/7/layout/RepeatingBendingProcessNew"/>
    <dgm:cxn modelId="{7CF1CCA0-C7DD-492A-980B-014A8F4CBF5E}" type="presOf" srcId="{8B134407-8C3C-4F21-A7DE-23D18A2C2577}" destId="{FDAA3DCE-6D7F-4D19-8033-60C8C1A9B52D}" srcOrd="0" destOrd="0" presId="urn:microsoft.com/office/officeart/2016/7/layout/RepeatingBendingProcessNew"/>
    <dgm:cxn modelId="{6B6749B6-7ED8-4554-A00E-DC3617F6D689}" type="presOf" srcId="{317FCC28-89D6-427D-ACD8-A4748CE6F718}" destId="{061D9E25-4C66-4B2A-BC7A-E0DA2050D4A0}" srcOrd="0" destOrd="2" presId="urn:microsoft.com/office/officeart/2016/7/layout/RepeatingBendingProcessNew"/>
    <dgm:cxn modelId="{DAF70ABC-2B2E-4BC5-9DAA-F55FA1E50202}" srcId="{9F1B8900-314C-4536-8DC1-B8B03A48E406}" destId="{3C5E31BB-B849-4C18-9AF9-3437A243898A}" srcOrd="3" destOrd="0" parTransId="{6A1579F1-DFAD-43D6-8DD3-90FC2B4F00ED}" sibTransId="{7D3B290A-5C0F-413D-98FF-20779E9F715E}"/>
    <dgm:cxn modelId="{DE4F3EBC-61B0-467C-AD53-5B37858F3756}" type="presOf" srcId="{9E9B8E0E-454D-4997-8467-8594F4BDCEC3}" destId="{061D9E25-4C66-4B2A-BC7A-E0DA2050D4A0}" srcOrd="0" destOrd="1" presId="urn:microsoft.com/office/officeart/2016/7/layout/RepeatingBendingProcessNew"/>
    <dgm:cxn modelId="{16B543C6-4A7A-4459-BA59-F6BD3355CE36}" srcId="{9F1B8900-314C-4536-8DC1-B8B03A48E406}" destId="{317FCC28-89D6-427D-ACD8-A4748CE6F718}" srcOrd="1" destOrd="0" parTransId="{9E44E17F-E5DD-4DDF-9D66-B69E4B8FFDD7}" sibTransId="{EB7E8DBB-8539-4DF4-B822-3503BFF5577F}"/>
    <dgm:cxn modelId="{AC77A1D9-25E4-43B0-95FF-949422E34950}" type="presOf" srcId="{775290B5-C155-4C7F-B733-31D5D9D2F722}" destId="{A334C892-BEDF-4156-943D-AE646BF9BEFE}" srcOrd="0" destOrd="0" presId="urn:microsoft.com/office/officeart/2016/7/layout/RepeatingBendingProcessNew"/>
    <dgm:cxn modelId="{F36FFEE9-E8CF-41BB-A5FA-8CDB48CBDAC2}" srcId="{9F1B8900-314C-4536-8DC1-B8B03A48E406}" destId="{9E9B8E0E-454D-4997-8467-8594F4BDCEC3}" srcOrd="0" destOrd="0" parTransId="{2A311D57-B096-4CAC-82F6-D888055F5B07}" sibTransId="{515F6F92-5D58-428F-8506-BDBBA092D111}"/>
    <dgm:cxn modelId="{67F9D46A-2AC3-45A5-9D49-3FD5F81AB17C}" type="presParOf" srcId="{55632EC8-FFEE-470B-9EFF-8A7C985D8A94}" destId="{FDAA3DCE-6D7F-4D19-8033-60C8C1A9B52D}" srcOrd="0" destOrd="0" presId="urn:microsoft.com/office/officeart/2016/7/layout/RepeatingBendingProcessNew"/>
    <dgm:cxn modelId="{D4FDDB32-C3D7-4996-BC2F-F3E63CCEE5EC}" type="presParOf" srcId="{55632EC8-FFEE-470B-9EFF-8A7C985D8A94}" destId="{F6AE2958-B60E-4E03-8804-C566B93FE1CE}" srcOrd="1" destOrd="0" presId="urn:microsoft.com/office/officeart/2016/7/layout/RepeatingBendingProcessNew"/>
    <dgm:cxn modelId="{5FC96887-1FDD-499A-A8C1-660AFFBEB175}" type="presParOf" srcId="{F6AE2958-B60E-4E03-8804-C566B93FE1CE}" destId="{8147D46F-3C83-4FB7-98E3-75908D95D55D}" srcOrd="0" destOrd="0" presId="urn:microsoft.com/office/officeart/2016/7/layout/RepeatingBendingProcessNew"/>
    <dgm:cxn modelId="{BCCCCCE2-787E-4F77-B48B-DE3C776D12EE}" type="presParOf" srcId="{55632EC8-FFEE-470B-9EFF-8A7C985D8A94}" destId="{B99A8DD5-3F63-4A6E-B7C5-9148F9DA40F5}" srcOrd="2" destOrd="0" presId="urn:microsoft.com/office/officeart/2016/7/layout/RepeatingBendingProcessNew"/>
    <dgm:cxn modelId="{ECBB3C7A-ABDC-4A2F-9B16-B453A024177A}" type="presParOf" srcId="{55632EC8-FFEE-470B-9EFF-8A7C985D8A94}" destId="{A334C892-BEDF-4156-943D-AE646BF9BEFE}" srcOrd="3" destOrd="0" presId="urn:microsoft.com/office/officeart/2016/7/layout/RepeatingBendingProcessNew"/>
    <dgm:cxn modelId="{6FE2AEF7-37B0-4C73-9590-A08F9F8F7C24}" type="presParOf" srcId="{A334C892-BEDF-4156-943D-AE646BF9BEFE}" destId="{944C7656-366D-4819-B7D5-D1EF99EA15AD}" srcOrd="0" destOrd="0" presId="urn:microsoft.com/office/officeart/2016/7/layout/RepeatingBendingProcessNew"/>
    <dgm:cxn modelId="{B3C2DE3D-F3D8-475E-9D7F-F11114AAE426}" type="presParOf" srcId="{55632EC8-FFEE-470B-9EFF-8A7C985D8A94}" destId="{E0EBEE50-A7EF-41A8-884A-DBAD511597BC}" srcOrd="4" destOrd="0" presId="urn:microsoft.com/office/officeart/2016/7/layout/RepeatingBendingProcessNew"/>
    <dgm:cxn modelId="{C0F79E73-D5A2-4CB0-9351-3C13D95C97AA}" type="presParOf" srcId="{55632EC8-FFEE-470B-9EFF-8A7C985D8A94}" destId="{4E26FEC2-FECF-4950-8814-5D685E2663A6}" srcOrd="5" destOrd="0" presId="urn:microsoft.com/office/officeart/2016/7/layout/RepeatingBendingProcessNew"/>
    <dgm:cxn modelId="{4361824B-D489-4AFF-9E36-71F8DBAA4438}" type="presParOf" srcId="{4E26FEC2-FECF-4950-8814-5D685E2663A6}" destId="{F4228666-A05C-4568-9EB1-86A1CF37F9D5}" srcOrd="0" destOrd="0" presId="urn:microsoft.com/office/officeart/2016/7/layout/RepeatingBendingProcessNew"/>
    <dgm:cxn modelId="{B3EABF21-0ABF-446C-A238-C03208E0D49C}" type="presParOf" srcId="{55632EC8-FFEE-470B-9EFF-8A7C985D8A94}" destId="{061D9E25-4C66-4B2A-BC7A-E0DA2050D4A0}"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E2958-B60E-4E03-8804-C566B93FE1CE}">
      <dsp:nvSpPr>
        <dsp:cNvPr id="0" name=""/>
        <dsp:cNvSpPr/>
      </dsp:nvSpPr>
      <dsp:spPr>
        <a:xfrm>
          <a:off x="4882004" y="935374"/>
          <a:ext cx="717391" cy="91440"/>
        </a:xfrm>
        <a:custGeom>
          <a:avLst/>
          <a:gdLst/>
          <a:ahLst/>
          <a:cxnLst/>
          <a:rect l="0" t="0" r="0" b="0"/>
          <a:pathLst>
            <a:path>
              <a:moveTo>
                <a:pt x="0" y="45720"/>
              </a:moveTo>
              <a:lnTo>
                <a:pt x="717391" y="45720"/>
              </a:lnTo>
            </a:path>
          </a:pathLst>
        </a:custGeom>
        <a:noFill/>
        <a:ln w="6350" cap="flat" cmpd="sng" algn="ctr">
          <a:solidFill>
            <a:schemeClr val="accent6">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2000" y="977350"/>
        <a:ext cx="37399" cy="7487"/>
      </dsp:txXfrm>
    </dsp:sp>
    <dsp:sp modelId="{FDAA3DCE-6D7F-4D19-8033-60C8C1A9B52D}">
      <dsp:nvSpPr>
        <dsp:cNvPr id="0" name=""/>
        <dsp:cNvSpPr/>
      </dsp:nvSpPr>
      <dsp:spPr>
        <a:xfrm>
          <a:off x="1631665" y="5452"/>
          <a:ext cx="3252138" cy="1951283"/>
        </a:xfrm>
        <a:prstGeom prst="rect">
          <a:avLst/>
        </a:prstGeom>
        <a:solidFill>
          <a:schemeClr val="accent6">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9357" tIns="167274" rIns="159357" bIns="167274" numCol="1" spcCol="1270" anchor="ctr" anchorCtr="0">
          <a:noAutofit/>
        </a:bodyPr>
        <a:lstStyle/>
        <a:p>
          <a:pPr marL="0" lvl="0" indent="0" algn="ctr" defTabSz="533400">
            <a:lnSpc>
              <a:spcPct val="90000"/>
            </a:lnSpc>
            <a:spcBef>
              <a:spcPct val="0"/>
            </a:spcBef>
            <a:spcAft>
              <a:spcPct val="35000"/>
            </a:spcAft>
            <a:buNone/>
          </a:pPr>
          <a:r>
            <a:rPr lang="fr-FR" sz="1200" kern="1200"/>
            <a:t>Projet en </a:t>
          </a:r>
          <a:r>
            <a:rPr lang="fr-FR" sz="1200" b="1" kern="1200"/>
            <a:t>binômes complémentaires</a:t>
          </a:r>
          <a:r>
            <a:rPr lang="fr-FR" sz="1200" kern="1200"/>
            <a:t>. Vous pouvez garder le même binôme que pendant les TD.</a:t>
          </a:r>
          <a:endParaRPr lang="en-US" sz="1200" kern="1200"/>
        </a:p>
      </dsp:txBody>
      <dsp:txXfrm>
        <a:off x="1631665" y="5452"/>
        <a:ext cx="3252138" cy="1951283"/>
      </dsp:txXfrm>
    </dsp:sp>
    <dsp:sp modelId="{A334C892-BEDF-4156-943D-AE646BF9BEFE}">
      <dsp:nvSpPr>
        <dsp:cNvPr id="0" name=""/>
        <dsp:cNvSpPr/>
      </dsp:nvSpPr>
      <dsp:spPr>
        <a:xfrm>
          <a:off x="3257734" y="1954936"/>
          <a:ext cx="4000130" cy="717391"/>
        </a:xfrm>
        <a:custGeom>
          <a:avLst/>
          <a:gdLst/>
          <a:ahLst/>
          <a:cxnLst/>
          <a:rect l="0" t="0" r="0" b="0"/>
          <a:pathLst>
            <a:path>
              <a:moveTo>
                <a:pt x="4000130" y="0"/>
              </a:moveTo>
              <a:lnTo>
                <a:pt x="4000130" y="375795"/>
              </a:lnTo>
              <a:lnTo>
                <a:pt x="0" y="375795"/>
              </a:lnTo>
              <a:lnTo>
                <a:pt x="0" y="717391"/>
              </a:lnTo>
            </a:path>
          </a:pathLst>
        </a:custGeom>
        <a:noFill/>
        <a:ln w="6350" cap="flat" cmpd="sng" algn="ctr">
          <a:solidFill>
            <a:schemeClr val="accent6">
              <a:shade val="90000"/>
              <a:hueOff val="253246"/>
              <a:satOff val="-10115"/>
              <a:lumOff val="234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56063" y="2309888"/>
        <a:ext cx="203473" cy="7487"/>
      </dsp:txXfrm>
    </dsp:sp>
    <dsp:sp modelId="{B99A8DD5-3F63-4A6E-B7C5-9148F9DA40F5}">
      <dsp:nvSpPr>
        <dsp:cNvPr id="0" name=""/>
        <dsp:cNvSpPr/>
      </dsp:nvSpPr>
      <dsp:spPr>
        <a:xfrm>
          <a:off x="5631795" y="5452"/>
          <a:ext cx="3252138" cy="1951283"/>
        </a:xfrm>
        <a:prstGeom prst="rect">
          <a:avLst/>
        </a:prstGeom>
        <a:solidFill>
          <a:schemeClr val="accent6">
            <a:shade val="50000"/>
            <a:hueOff val="184212"/>
            <a:satOff val="-8053"/>
            <a:lumOff val="2198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9357" tIns="167274" rIns="159357" bIns="167274" numCol="1" spcCol="1270" anchor="ctr" anchorCtr="0">
          <a:noAutofit/>
        </a:bodyPr>
        <a:lstStyle/>
        <a:p>
          <a:pPr marL="0" lvl="0" indent="0" algn="ctr" defTabSz="533400">
            <a:lnSpc>
              <a:spcPct val="90000"/>
            </a:lnSpc>
            <a:spcBef>
              <a:spcPct val="0"/>
            </a:spcBef>
            <a:spcAft>
              <a:spcPct val="35000"/>
            </a:spcAft>
            <a:buNone/>
          </a:pPr>
          <a:r>
            <a:rPr lang="fr-FR" sz="1200" kern="1200"/>
            <a:t>Dans ce projet, vous devrez modéliser automatiquement un terrain, des routes, des maisons et de la végétation. Vous pouvez vous intéresser à la densité de la ville en passant en mode semi-urbain ou urbain, voire si vous le souhaitez, vous intéresser à une représentation plus rurale.</a:t>
          </a:r>
          <a:endParaRPr lang="en-US" sz="1200" kern="1200"/>
        </a:p>
      </dsp:txBody>
      <dsp:txXfrm>
        <a:off x="5631795" y="5452"/>
        <a:ext cx="3252138" cy="1951283"/>
      </dsp:txXfrm>
    </dsp:sp>
    <dsp:sp modelId="{4E26FEC2-FECF-4950-8814-5D685E2663A6}">
      <dsp:nvSpPr>
        <dsp:cNvPr id="0" name=""/>
        <dsp:cNvSpPr/>
      </dsp:nvSpPr>
      <dsp:spPr>
        <a:xfrm>
          <a:off x="4882004" y="3634649"/>
          <a:ext cx="717391" cy="91440"/>
        </a:xfrm>
        <a:custGeom>
          <a:avLst/>
          <a:gdLst/>
          <a:ahLst/>
          <a:cxnLst/>
          <a:rect l="0" t="0" r="0" b="0"/>
          <a:pathLst>
            <a:path>
              <a:moveTo>
                <a:pt x="0" y="45720"/>
              </a:moveTo>
              <a:lnTo>
                <a:pt x="717391" y="45720"/>
              </a:lnTo>
            </a:path>
          </a:pathLst>
        </a:custGeom>
        <a:noFill/>
        <a:ln w="6350" cap="flat" cmpd="sng" algn="ctr">
          <a:solidFill>
            <a:schemeClr val="accent6">
              <a:shade val="90000"/>
              <a:hueOff val="253246"/>
              <a:satOff val="-10115"/>
              <a:lumOff val="234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2000" y="3676625"/>
        <a:ext cx="37399" cy="7487"/>
      </dsp:txXfrm>
    </dsp:sp>
    <dsp:sp modelId="{E0EBEE50-A7EF-41A8-884A-DBAD511597BC}">
      <dsp:nvSpPr>
        <dsp:cNvPr id="0" name=""/>
        <dsp:cNvSpPr/>
      </dsp:nvSpPr>
      <dsp:spPr>
        <a:xfrm>
          <a:off x="1631665" y="2704727"/>
          <a:ext cx="3252138" cy="1951283"/>
        </a:xfrm>
        <a:prstGeom prst="rect">
          <a:avLst/>
        </a:prstGeom>
        <a:solidFill>
          <a:schemeClr val="accent6">
            <a:shade val="50000"/>
            <a:hueOff val="368424"/>
            <a:satOff val="-16105"/>
            <a:lumOff val="4396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9357" tIns="167274" rIns="159357" bIns="167274" numCol="1" spcCol="1270" anchor="ctr" anchorCtr="0">
          <a:noAutofit/>
        </a:bodyPr>
        <a:lstStyle/>
        <a:p>
          <a:pPr marL="0" lvl="0" indent="0" algn="ctr" defTabSz="533400">
            <a:lnSpc>
              <a:spcPct val="90000"/>
            </a:lnSpc>
            <a:spcBef>
              <a:spcPct val="0"/>
            </a:spcBef>
            <a:spcAft>
              <a:spcPct val="35000"/>
            </a:spcAft>
            <a:buNone/>
          </a:pPr>
          <a:r>
            <a:rPr lang="fr-FR" sz="1200" kern="1200"/>
            <a:t>Cette génération doit être réglable ; une interface peut être définie dans ce sens (voir Tutotial de max sur les interfaces : </a:t>
          </a:r>
          <a:r>
            <a:rPr lang="fr-FR" sz="1200" u="sng" kern="1200">
              <a:hlinkClick xmlns:r="http://schemas.openxmlformats.org/officeDocument/2006/relationships" r:id="rId1"/>
            </a:rPr>
            <a:t>http://download.autodesk.com/us/maya/Maya_2014_GettingStarted/index.html</a:t>
          </a:r>
          <a:r>
            <a:rPr lang="fr-FR" sz="1200" kern="1200"/>
            <a:t>) </a:t>
          </a:r>
          <a:endParaRPr lang="en-US" sz="1200" kern="1200"/>
        </a:p>
      </dsp:txBody>
      <dsp:txXfrm>
        <a:off x="1631665" y="2704727"/>
        <a:ext cx="3252138" cy="1951283"/>
      </dsp:txXfrm>
    </dsp:sp>
    <dsp:sp modelId="{061D9E25-4C66-4B2A-BC7A-E0DA2050D4A0}">
      <dsp:nvSpPr>
        <dsp:cNvPr id="0" name=""/>
        <dsp:cNvSpPr/>
      </dsp:nvSpPr>
      <dsp:spPr>
        <a:xfrm>
          <a:off x="5631795" y="2704727"/>
          <a:ext cx="3252138" cy="1951283"/>
        </a:xfrm>
        <a:prstGeom prst="rect">
          <a:avLst/>
        </a:prstGeom>
        <a:solidFill>
          <a:schemeClr val="accent6">
            <a:shade val="50000"/>
            <a:hueOff val="184212"/>
            <a:satOff val="-8053"/>
            <a:lumOff val="2198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9357" tIns="167274" rIns="159357" bIns="167274" numCol="1" spcCol="1270" anchor="t" anchorCtr="0">
          <a:noAutofit/>
        </a:bodyPr>
        <a:lstStyle/>
        <a:p>
          <a:pPr marL="0" lvl="0" indent="0" algn="l" defTabSz="533400">
            <a:lnSpc>
              <a:spcPct val="90000"/>
            </a:lnSpc>
            <a:spcBef>
              <a:spcPct val="0"/>
            </a:spcBef>
            <a:spcAft>
              <a:spcPct val="35000"/>
            </a:spcAft>
            <a:buNone/>
          </a:pPr>
          <a:r>
            <a:rPr lang="fr-FR" sz="1200" kern="1200"/>
            <a:t>De nombreux scripts de création de terrains, de végétation et routes existent sur Internet. </a:t>
          </a:r>
          <a:r>
            <a:rPr lang="en-US" sz="1200" kern="1200"/>
            <a:t>Par exemple :</a:t>
          </a:r>
        </a:p>
        <a:p>
          <a:pPr marL="57150" lvl="1" indent="-57150" algn="l" defTabSz="400050">
            <a:lnSpc>
              <a:spcPct val="90000"/>
            </a:lnSpc>
            <a:spcBef>
              <a:spcPct val="0"/>
            </a:spcBef>
            <a:spcAft>
              <a:spcPct val="15000"/>
            </a:spcAft>
            <a:buChar char="•"/>
          </a:pPr>
          <a:r>
            <a:rPr lang="en-US" sz="900" u="sng" kern="1200">
              <a:hlinkClick xmlns:r="http://schemas.openxmlformats.org/officeDocument/2006/relationships" r:id="rId2"/>
            </a:rPr>
            <a:t>https://www.youtube.com/watch?v=tH41i_sLgo8&amp;index=2&amp;list=PL8hZ6hQCGHMUW66ALR0p1E4IMiFS64hBd</a:t>
          </a:r>
          <a:endParaRPr lang="en-US" sz="900" kern="1200"/>
        </a:p>
        <a:p>
          <a:pPr marL="57150" lvl="1" indent="-57150" algn="l" defTabSz="400050">
            <a:lnSpc>
              <a:spcPct val="90000"/>
            </a:lnSpc>
            <a:spcBef>
              <a:spcPct val="0"/>
            </a:spcBef>
            <a:spcAft>
              <a:spcPct val="15000"/>
            </a:spcAft>
            <a:buChar char="•"/>
          </a:pPr>
          <a:r>
            <a:rPr lang="en-US" sz="900" u="sng" kern="1200">
              <a:hlinkClick xmlns:r="http://schemas.openxmlformats.org/officeDocument/2006/relationships" r:id="rId2"/>
            </a:rPr>
            <a:t>https://www.youtube.com/watch?v=tH41i_sLgo8&amp;index=2&amp;list=PL8hZ6hQCGHMUW66ALR0p1E4IMiFS64hBd</a:t>
          </a:r>
          <a:r>
            <a:rPr lang="en-US" sz="900" kern="1200"/>
            <a:t> </a:t>
          </a:r>
        </a:p>
        <a:p>
          <a:pPr marL="57150" lvl="1" indent="-57150" algn="l" defTabSz="400050">
            <a:lnSpc>
              <a:spcPct val="90000"/>
            </a:lnSpc>
            <a:spcBef>
              <a:spcPct val="0"/>
            </a:spcBef>
            <a:spcAft>
              <a:spcPct val="15000"/>
            </a:spcAft>
            <a:buChar char="•"/>
          </a:pPr>
          <a:r>
            <a:rPr lang="en-US" sz="900" u="sng" kern="1200">
              <a:hlinkClick xmlns:r="http://schemas.openxmlformats.org/officeDocument/2006/relationships" r:id="rId3"/>
            </a:rPr>
            <a:t>https://www.youtube.com/watch?v=x4zraXmALlo</a:t>
          </a:r>
          <a:r>
            <a:rPr lang="en-US" sz="900" kern="1200"/>
            <a:t> </a:t>
          </a:r>
        </a:p>
        <a:p>
          <a:pPr marL="57150" lvl="1" indent="-57150" algn="l" defTabSz="400050">
            <a:lnSpc>
              <a:spcPct val="90000"/>
            </a:lnSpc>
            <a:spcBef>
              <a:spcPct val="0"/>
            </a:spcBef>
            <a:spcAft>
              <a:spcPct val="15000"/>
            </a:spcAft>
            <a:buChar char="•"/>
          </a:pPr>
          <a:r>
            <a:rPr lang="en-US" sz="900" u="sng" kern="1200">
              <a:hlinkClick xmlns:r="http://schemas.openxmlformats.org/officeDocument/2006/relationships" r:id="rId4"/>
            </a:rPr>
            <a:t>https://www.youtube.com/watch?v=8zlKofCqWp8</a:t>
          </a:r>
          <a:r>
            <a:rPr lang="en-US" sz="900" kern="1200"/>
            <a:t> </a:t>
          </a:r>
        </a:p>
        <a:p>
          <a:pPr marL="57150" lvl="1" indent="-57150" algn="l" defTabSz="400050">
            <a:lnSpc>
              <a:spcPct val="90000"/>
            </a:lnSpc>
            <a:spcBef>
              <a:spcPct val="0"/>
            </a:spcBef>
            <a:spcAft>
              <a:spcPct val="15000"/>
            </a:spcAft>
            <a:buChar char="•"/>
          </a:pPr>
          <a:r>
            <a:rPr lang="en-US" sz="900" u="sng" kern="1200">
              <a:hlinkClick xmlns:r="http://schemas.openxmlformats.org/officeDocument/2006/relationships" r:id="rId5"/>
            </a:rPr>
            <a:t>http://lesterbanks.com/2010/02/a-few-building-city-generation-tools-for-maya/</a:t>
          </a:r>
          <a:r>
            <a:rPr lang="en-US" sz="900" kern="1200"/>
            <a:t> </a:t>
          </a:r>
        </a:p>
      </dsp:txBody>
      <dsp:txXfrm>
        <a:off x="5631795" y="2704727"/>
        <a:ext cx="3252138" cy="195128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F69552-8243-4F11-92F5-0447A14B8F69}" type="datetimeFigureOut">
              <a:rPr lang="fr-FR" smtClean="0"/>
              <a:t>12/12/2017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A7E1EC-ADB8-4AA8-8DD5-14632B326FE8}" type="slidenum">
              <a:rPr lang="fr-FR" smtClean="0"/>
              <a:t>‹N°›</a:t>
            </a:fld>
            <a:endParaRPr lang="fr-FR"/>
          </a:p>
        </p:txBody>
      </p:sp>
    </p:spTree>
    <p:extLst>
      <p:ext uri="{BB962C8B-B14F-4D97-AF65-F5344CB8AC3E}">
        <p14:creationId xmlns:p14="http://schemas.microsoft.com/office/powerpoint/2010/main" val="4171757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Bushes = </a:t>
            </a:r>
            <a:r>
              <a:rPr lang="en-US" dirty="0" err="1"/>
              <a:t>buissons</a:t>
            </a:r>
            <a:endParaRPr lang="fr-FR" dirty="0"/>
          </a:p>
        </p:txBody>
      </p:sp>
      <p:sp>
        <p:nvSpPr>
          <p:cNvPr id="4" name="Espace réservé du numéro de diapositive 3"/>
          <p:cNvSpPr>
            <a:spLocks noGrp="1"/>
          </p:cNvSpPr>
          <p:nvPr>
            <p:ph type="sldNum" sz="quarter" idx="10"/>
          </p:nvPr>
        </p:nvSpPr>
        <p:spPr/>
        <p:txBody>
          <a:bodyPr/>
          <a:lstStyle/>
          <a:p>
            <a:fld id="{0DA7E1EC-ADB8-4AA8-8DD5-14632B326FE8}" type="slidenum">
              <a:rPr lang="fr-FR" smtClean="0"/>
              <a:t>5</a:t>
            </a:fld>
            <a:endParaRPr lang="fr-FR"/>
          </a:p>
        </p:txBody>
      </p:sp>
    </p:spTree>
    <p:extLst>
      <p:ext uri="{BB962C8B-B14F-4D97-AF65-F5344CB8AC3E}">
        <p14:creationId xmlns:p14="http://schemas.microsoft.com/office/powerpoint/2010/main" val="3994263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At </a:t>
            </a:r>
            <a:r>
              <a:rPr lang="en-US" sz="1200" b="0" i="0" u="none" strike="noStrike" kern="1200" baseline="0" dirty="0" err="1">
                <a:solidFill>
                  <a:schemeClr val="tx1"/>
                </a:solidFill>
                <a:latin typeface="+mn-lt"/>
                <a:ea typeface="+mn-ea"/>
                <a:cs typeface="+mn-cs"/>
              </a:rPr>
              <a:t>thistime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wewereveryconcernedby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anotherchallenge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theroad</a:t>
            </a:r>
            <a:r>
              <a:rPr lang="en-US" sz="1200" b="0" i="0" u="none" strike="noStrike" kern="1200" baseline="0" dirty="0">
                <a:solidFill>
                  <a:schemeClr val="tx1"/>
                </a:solidFill>
                <a:latin typeface="+mn-lt"/>
                <a:ea typeface="+mn-ea"/>
                <a:cs typeface="+mn-cs"/>
              </a:rPr>
              <a:t> network !</a:t>
            </a:r>
          </a:p>
          <a:p>
            <a:r>
              <a:rPr lang="fr-FR" sz="1200" b="0" i="0" u="none" strike="noStrike" kern="1200" baseline="0" dirty="0" err="1">
                <a:solidFill>
                  <a:schemeClr val="tx1"/>
                </a:solidFill>
                <a:latin typeface="+mn-lt"/>
                <a:ea typeface="+mn-ea"/>
                <a:cs typeface="+mn-cs"/>
              </a:rPr>
              <a:t>Generatingitat</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runtimeseemedlikea</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technicalnightmareand</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wewereaffraidto</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runout</a:t>
            </a:r>
            <a:r>
              <a:rPr lang="fr-FR" sz="1200" b="0" i="0" u="none" strike="noStrike" kern="1200" baseline="0" dirty="0">
                <a:solidFill>
                  <a:schemeClr val="tx1"/>
                </a:solidFill>
                <a:latin typeface="+mn-lt"/>
                <a:ea typeface="+mn-ea"/>
                <a:cs typeface="+mn-cs"/>
              </a:rPr>
              <a:t> of </a:t>
            </a:r>
            <a:r>
              <a:rPr lang="fr-FR" sz="1200" b="0" i="0" u="none" strike="noStrike" kern="1200" baseline="0" dirty="0" err="1">
                <a:solidFill>
                  <a:schemeClr val="tx1"/>
                </a:solidFill>
                <a:latin typeface="+mn-lt"/>
                <a:ea typeface="+mn-ea"/>
                <a:cs typeface="+mn-cs"/>
              </a:rPr>
              <a:t>diskspaceif</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wehadto</a:t>
            </a:r>
            <a:r>
              <a:rPr lang="fr-FR" sz="1200" b="0" i="0" u="none" strike="noStrike" kern="1200" baseline="0" dirty="0">
                <a:solidFill>
                  <a:schemeClr val="tx1"/>
                </a:solidFill>
                <a:latin typeface="+mn-lt"/>
                <a:ea typeface="+mn-ea"/>
                <a:cs typeface="+mn-cs"/>
              </a:rPr>
              <a:t> store </a:t>
            </a:r>
            <a:r>
              <a:rPr lang="fr-FR" sz="1200" b="0" i="0" u="none" strike="noStrike" kern="1200" baseline="0" dirty="0" err="1">
                <a:solidFill>
                  <a:schemeClr val="tx1"/>
                </a:solidFill>
                <a:latin typeface="+mn-lt"/>
                <a:ea typeface="+mn-ea"/>
                <a:cs typeface="+mn-cs"/>
              </a:rPr>
              <a:t>iton</a:t>
            </a:r>
            <a:r>
              <a:rPr lang="fr-FR" sz="1200" b="0" i="0" u="none" strike="noStrike" kern="1200" baseline="0" dirty="0">
                <a:solidFill>
                  <a:schemeClr val="tx1"/>
                </a:solidFill>
                <a:latin typeface="+mn-lt"/>
                <a:ea typeface="+mn-ea"/>
                <a:cs typeface="+mn-cs"/>
              </a:rPr>
              <a:t> the </a:t>
            </a:r>
            <a:r>
              <a:rPr lang="fr-FR" sz="1200" b="0" i="0" u="none" strike="noStrike" kern="1200" baseline="0" dirty="0" err="1">
                <a:solidFill>
                  <a:schemeClr val="tx1"/>
                </a:solidFill>
                <a:latin typeface="+mn-lt"/>
                <a:ea typeface="+mn-ea"/>
                <a:cs typeface="+mn-cs"/>
              </a:rPr>
              <a:t>bluray</a:t>
            </a:r>
            <a:r>
              <a:rPr lang="fr-FR" sz="1200" b="0" i="0" u="none" strike="noStrike" kern="1200" baseline="0" dirty="0">
                <a:solidFill>
                  <a:schemeClr val="tx1"/>
                </a:solidFill>
                <a:latin typeface="+mn-lt"/>
                <a:ea typeface="+mn-ea"/>
                <a:cs typeface="+mn-cs"/>
              </a:rPr>
              <a:t>.</a:t>
            </a:r>
          </a:p>
          <a:p>
            <a:r>
              <a:rPr lang="fr-FR" sz="1200" b="0" i="0" u="none" strike="noStrike" kern="1200" baseline="0" dirty="0" err="1">
                <a:solidFill>
                  <a:schemeClr val="tx1"/>
                </a:solidFill>
                <a:latin typeface="+mn-lt"/>
                <a:ea typeface="+mn-ea"/>
                <a:cs typeface="+mn-cs"/>
              </a:rPr>
              <a:t>Wedecidedto</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carvethe</a:t>
            </a:r>
            <a:r>
              <a:rPr lang="fr-FR" sz="1200" b="0" i="0" u="none" strike="noStrike" kern="1200" baseline="0" dirty="0">
                <a:solidFill>
                  <a:schemeClr val="tx1"/>
                </a:solidFill>
                <a:latin typeface="+mn-lt"/>
                <a:ea typeface="+mn-ea"/>
                <a:cs typeface="+mn-cs"/>
              </a:rPr>
              <a:t> road </a:t>
            </a:r>
            <a:r>
              <a:rPr lang="fr-FR" sz="1200" b="0" i="0" u="none" strike="noStrike" kern="1200" baseline="0" dirty="0" err="1">
                <a:solidFill>
                  <a:schemeClr val="tx1"/>
                </a:solidFill>
                <a:latin typeface="+mn-lt"/>
                <a:ea typeface="+mn-ea"/>
                <a:cs typeface="+mn-cs"/>
              </a:rPr>
              <a:t>direcltyintothe</a:t>
            </a:r>
            <a:r>
              <a:rPr lang="fr-FR" sz="1200" b="0" i="0" u="none" strike="noStrike" kern="1200" baseline="0" dirty="0">
                <a:solidFill>
                  <a:schemeClr val="tx1"/>
                </a:solidFill>
                <a:latin typeface="+mn-lt"/>
                <a:ea typeface="+mn-ea"/>
                <a:cs typeface="+mn-cs"/>
              </a:rPr>
              <a:t> terrain </a:t>
            </a:r>
            <a:r>
              <a:rPr lang="fr-FR" sz="1200" b="0" i="0" u="none" strike="noStrike" kern="1200" baseline="0" dirty="0" err="1">
                <a:solidFill>
                  <a:schemeClr val="tx1"/>
                </a:solidFill>
                <a:latin typeface="+mn-lt"/>
                <a:ea typeface="+mn-ea"/>
                <a:cs typeface="+mn-cs"/>
              </a:rPr>
              <a:t>insteadof</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representingitwithtraditionalgeometry</a:t>
            </a:r>
            <a:r>
              <a:rPr lang="fr-FR"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But </a:t>
            </a:r>
            <a:r>
              <a:rPr lang="en-US" sz="1200" b="0" i="0" u="none" strike="noStrike" kern="1200" baseline="0" dirty="0" err="1">
                <a:solidFill>
                  <a:schemeClr val="tx1"/>
                </a:solidFill>
                <a:latin typeface="+mn-lt"/>
                <a:ea typeface="+mn-ea"/>
                <a:cs typeface="+mn-cs"/>
              </a:rPr>
              <a:t>thistechnique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wouldraiseda</a:t>
            </a:r>
            <a:r>
              <a:rPr lang="en-US" sz="1200" b="0" i="0" u="none" strike="noStrike" kern="1200" baseline="0" dirty="0">
                <a:solidFill>
                  <a:schemeClr val="tx1"/>
                </a:solidFill>
                <a:latin typeface="+mn-lt"/>
                <a:ea typeface="+mn-ea"/>
                <a:cs typeface="+mn-cs"/>
              </a:rPr>
              <a:t> few issue </a:t>
            </a:r>
            <a:r>
              <a:rPr lang="en-US" sz="1200" b="0" i="0" u="none" strike="noStrike" kern="1200" baseline="0" dirty="0" err="1">
                <a:solidFill>
                  <a:schemeClr val="tx1"/>
                </a:solidFill>
                <a:latin typeface="+mn-lt"/>
                <a:ea typeface="+mn-ea"/>
                <a:cs typeface="+mn-cs"/>
              </a:rPr>
              <a:t>likecheap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materialtransition</a:t>
            </a:r>
            <a:r>
              <a:rPr lang="en-US" sz="1200" b="0" i="0" u="none" strike="noStrike" kern="1200" baseline="0" dirty="0">
                <a:solidFill>
                  <a:schemeClr val="tx1"/>
                </a:solidFill>
                <a:latin typeface="+mn-lt"/>
                <a:ea typeface="+mn-ea"/>
                <a:cs typeface="+mn-cs"/>
              </a:rPr>
              <a:t> and an </a:t>
            </a:r>
            <a:r>
              <a:rPr lang="en-US" sz="1200" b="0" i="0" u="none" strike="noStrike" kern="1200" baseline="0" dirty="0" err="1">
                <a:solidFill>
                  <a:schemeClr val="tx1"/>
                </a:solidFill>
                <a:latin typeface="+mn-lt"/>
                <a:ea typeface="+mn-ea"/>
                <a:cs typeface="+mn-cs"/>
              </a:rPr>
              <a:t>obviouslackof</a:t>
            </a:r>
            <a:r>
              <a:rPr lang="en-US" sz="1200" b="0" i="0" u="none" strike="noStrike" kern="1200" baseline="0" dirty="0">
                <a:solidFill>
                  <a:schemeClr val="tx1"/>
                </a:solidFill>
                <a:latin typeface="+mn-lt"/>
                <a:ea typeface="+mn-ea"/>
                <a:cs typeface="+mn-cs"/>
              </a:rPr>
              <a:t> details. </a:t>
            </a:r>
            <a:endParaRPr lang="fr-FR" dirty="0"/>
          </a:p>
        </p:txBody>
      </p:sp>
      <p:sp>
        <p:nvSpPr>
          <p:cNvPr id="4" name="Espace réservé du numéro de diapositive 3"/>
          <p:cNvSpPr>
            <a:spLocks noGrp="1"/>
          </p:cNvSpPr>
          <p:nvPr>
            <p:ph type="sldNum" sz="quarter" idx="10"/>
          </p:nvPr>
        </p:nvSpPr>
        <p:spPr/>
        <p:txBody>
          <a:bodyPr/>
          <a:lstStyle/>
          <a:p>
            <a:fld id="{0DA7E1EC-ADB8-4AA8-8DD5-14632B326FE8}" type="slidenum">
              <a:rPr lang="fr-FR" smtClean="0"/>
              <a:t>13</a:t>
            </a:fld>
            <a:endParaRPr lang="fr-FR"/>
          </a:p>
        </p:txBody>
      </p:sp>
    </p:spTree>
    <p:extLst>
      <p:ext uri="{BB962C8B-B14F-4D97-AF65-F5344CB8AC3E}">
        <p14:creationId xmlns:p14="http://schemas.microsoft.com/office/powerpoint/2010/main" val="1881232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Following this paper :http://arches.liris.cnrs.fr/publications/articles/EG2010_ProceduralGenerationOfRoads.pdf</a:t>
            </a:r>
          </a:p>
          <a:p>
            <a:r>
              <a:rPr lang="en-US" sz="1200" b="0" i="0" u="none" strike="noStrike" kern="1200" baseline="0" dirty="0">
                <a:solidFill>
                  <a:schemeClr val="tx1"/>
                </a:solidFill>
                <a:latin typeface="+mn-lt"/>
                <a:ea typeface="+mn-ea"/>
                <a:cs typeface="+mn-cs"/>
              </a:rPr>
              <a:t>We started to experiment with weighted anisotropic shortest path algorithm.</a:t>
            </a:r>
          </a:p>
          <a:p>
            <a:r>
              <a:rPr lang="en-US" sz="1200" b="0" i="0" u="none" strike="noStrike" kern="1200" baseline="0" dirty="0" err="1">
                <a:solidFill>
                  <a:schemeClr val="tx1"/>
                </a:solidFill>
                <a:latin typeface="+mn-lt"/>
                <a:ea typeface="+mn-ea"/>
                <a:cs typeface="+mn-cs"/>
              </a:rPr>
              <a:t>Insteadof</a:t>
            </a:r>
            <a:r>
              <a:rPr lang="en-US" sz="1200" b="0" i="0" u="none" strike="noStrike" kern="1200" baseline="0" dirty="0">
                <a:solidFill>
                  <a:schemeClr val="tx1"/>
                </a:solidFill>
                <a:latin typeface="+mn-lt"/>
                <a:ea typeface="+mn-ea"/>
                <a:cs typeface="+mn-cs"/>
              </a:rPr>
              <a:t> looking in 4 directions the key was to look in multiple directions and multiple distances for each direction.</a:t>
            </a:r>
          </a:p>
          <a:p>
            <a:r>
              <a:rPr lang="en-US" sz="1200" b="0" i="0" u="none" strike="noStrike" kern="1200" baseline="0" dirty="0">
                <a:solidFill>
                  <a:schemeClr val="tx1"/>
                </a:solidFill>
                <a:latin typeface="+mn-lt"/>
                <a:ea typeface="+mn-ea"/>
                <a:cs typeface="+mn-cs"/>
              </a:rPr>
              <a:t>It was just what we needed to get to the result we were looking for. </a:t>
            </a:r>
            <a:endParaRPr lang="fr-FR" dirty="0"/>
          </a:p>
        </p:txBody>
      </p:sp>
      <p:sp>
        <p:nvSpPr>
          <p:cNvPr id="4" name="Espace réservé du numéro de diapositive 3"/>
          <p:cNvSpPr>
            <a:spLocks noGrp="1"/>
          </p:cNvSpPr>
          <p:nvPr>
            <p:ph type="sldNum" sz="quarter" idx="10"/>
          </p:nvPr>
        </p:nvSpPr>
        <p:spPr/>
        <p:txBody>
          <a:bodyPr/>
          <a:lstStyle/>
          <a:p>
            <a:fld id="{0DA7E1EC-ADB8-4AA8-8DD5-14632B326FE8}" type="slidenum">
              <a:rPr lang="fr-FR" smtClean="0"/>
              <a:t>14</a:t>
            </a:fld>
            <a:endParaRPr lang="fr-FR"/>
          </a:p>
        </p:txBody>
      </p:sp>
    </p:spTree>
    <p:extLst>
      <p:ext uri="{BB962C8B-B14F-4D97-AF65-F5344CB8AC3E}">
        <p14:creationId xmlns:p14="http://schemas.microsoft.com/office/powerpoint/2010/main" val="2021832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15B5213E-E1A3-4F0D-975D-53FB5EEE42B0}"/>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6169CCB-9128-48AE-B6FA-3CE02CCEA8F4}" type="slidenum">
              <a:rPr lang="en-US" altLang="fr-FR"/>
              <a:pPr/>
              <a:t>41</a:t>
            </a:fld>
            <a:endParaRPr lang="en-US" altLang="fr-FR"/>
          </a:p>
        </p:txBody>
      </p:sp>
      <p:sp>
        <p:nvSpPr>
          <p:cNvPr id="28675" name="Rectangle 2">
            <a:extLst>
              <a:ext uri="{FF2B5EF4-FFF2-40B4-BE49-F238E27FC236}">
                <a16:creationId xmlns:a16="http://schemas.microsoft.com/office/drawing/2014/main" id="{4FB0BD17-7BC9-4736-9084-BD71BD976260}"/>
              </a:ext>
            </a:extLst>
          </p:cNvPr>
          <p:cNvSpPr>
            <a:spLocks noRot="1" noChangeArrowheads="1" noTextEdit="1"/>
          </p:cNvSpPr>
          <p:nvPr>
            <p:ph type="sldImg"/>
          </p:nvPr>
        </p:nvSpPr>
        <p:spPr>
          <a:xfrm>
            <a:off x="1136650" y="571500"/>
            <a:ext cx="4598988" cy="3449638"/>
          </a:xfrm>
          <a:ln/>
        </p:spPr>
      </p:sp>
      <p:sp>
        <p:nvSpPr>
          <p:cNvPr id="28676" name="Rectangle 3">
            <a:extLst>
              <a:ext uri="{FF2B5EF4-FFF2-40B4-BE49-F238E27FC236}">
                <a16:creationId xmlns:a16="http://schemas.microsoft.com/office/drawing/2014/main" id="{C09D72C0-8AD5-4494-A72C-6DBB6EC98245}"/>
              </a:ext>
            </a:extLst>
          </p:cNvPr>
          <p:cNvSpPr>
            <a:spLocks noGrp="1" noChangeArrowheads="1"/>
          </p:cNvSpPr>
          <p:nvPr>
            <p:ph type="body" idx="1"/>
          </p:nvPr>
        </p:nvSpPr>
        <p:spPr>
          <a:xfrm>
            <a:off x="890588" y="4386263"/>
            <a:ext cx="5060950" cy="4079875"/>
          </a:xfrm>
          <a:noFill/>
          <a:extLst>
            <a:ext uri="{91240B29-F687-4F45-9708-019B960494DF}">
              <a14:hiddenLine xmlns:a14="http://schemas.microsoft.com/office/drawing/2010/main" w="25400">
                <a:solidFill>
                  <a:schemeClr val="accent1"/>
                </a:solidFill>
                <a:miter lim="800000"/>
                <a:headEnd/>
                <a:tailEnd/>
              </a14:hiddenLine>
            </a:ext>
          </a:extLst>
        </p:spPr>
        <p:txBody>
          <a:bodyPr/>
          <a:lstStyle/>
          <a:p>
            <a:pPr eaLnBrk="1" hangingPunct="1"/>
            <a:endParaRPr lang="fr-FR" altLang="fr-FR"/>
          </a:p>
        </p:txBody>
      </p:sp>
    </p:spTree>
    <p:extLst>
      <p:ext uri="{BB962C8B-B14F-4D97-AF65-F5344CB8AC3E}">
        <p14:creationId xmlns:p14="http://schemas.microsoft.com/office/powerpoint/2010/main" val="1967489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5B2BE7-88B2-4782-8714-C8E1B3F1D81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55F691B-15A4-4265-BFB4-00922887B7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1724751-5138-49C3-A66C-4F9B0C9A9FAE}"/>
              </a:ext>
            </a:extLst>
          </p:cNvPr>
          <p:cNvSpPr>
            <a:spLocks noGrp="1"/>
          </p:cNvSpPr>
          <p:nvPr>
            <p:ph type="dt" sz="half" idx="10"/>
          </p:nvPr>
        </p:nvSpPr>
        <p:spPr/>
        <p:txBody>
          <a:bodyPr/>
          <a:lstStyle/>
          <a:p>
            <a:fld id="{6F8BD3D5-3D3C-4B80-9EAA-6D19A697F9AB}" type="datetimeFigureOut">
              <a:rPr lang="fr-FR" smtClean="0"/>
              <a:t>12/12/2017</a:t>
            </a:fld>
            <a:endParaRPr lang="fr-FR"/>
          </a:p>
        </p:txBody>
      </p:sp>
      <p:sp>
        <p:nvSpPr>
          <p:cNvPr id="5" name="Espace réservé du pied de page 4">
            <a:extLst>
              <a:ext uri="{FF2B5EF4-FFF2-40B4-BE49-F238E27FC236}">
                <a16:creationId xmlns:a16="http://schemas.microsoft.com/office/drawing/2014/main" id="{D2073921-F55C-4A73-806E-888F287B30C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9C20ACE-6F85-4A40-9C65-8BAFE2AA271D}"/>
              </a:ext>
            </a:extLst>
          </p:cNvPr>
          <p:cNvSpPr>
            <a:spLocks noGrp="1"/>
          </p:cNvSpPr>
          <p:nvPr>
            <p:ph type="sldNum" sz="quarter" idx="12"/>
          </p:nvPr>
        </p:nvSpPr>
        <p:spPr/>
        <p:txBody>
          <a:bodyPr/>
          <a:lstStyle/>
          <a:p>
            <a:fld id="{289316FC-9DAC-4254-B42B-27B1177B583B}" type="slidenum">
              <a:rPr lang="fr-FR" smtClean="0"/>
              <a:t>‹N°›</a:t>
            </a:fld>
            <a:endParaRPr lang="fr-FR"/>
          </a:p>
        </p:txBody>
      </p:sp>
    </p:spTree>
    <p:extLst>
      <p:ext uri="{BB962C8B-B14F-4D97-AF65-F5344CB8AC3E}">
        <p14:creationId xmlns:p14="http://schemas.microsoft.com/office/powerpoint/2010/main" val="211424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A4874-DDA7-4542-B8B7-236C3C09A39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53737108-7EEE-41C2-85A4-9105B49719FC}"/>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3DBBCDC-2C7D-42BA-8547-5F26C7315009}"/>
              </a:ext>
            </a:extLst>
          </p:cNvPr>
          <p:cNvSpPr>
            <a:spLocks noGrp="1"/>
          </p:cNvSpPr>
          <p:nvPr>
            <p:ph type="dt" sz="half" idx="10"/>
          </p:nvPr>
        </p:nvSpPr>
        <p:spPr/>
        <p:txBody>
          <a:bodyPr/>
          <a:lstStyle/>
          <a:p>
            <a:fld id="{6F8BD3D5-3D3C-4B80-9EAA-6D19A697F9AB}" type="datetimeFigureOut">
              <a:rPr lang="fr-FR" smtClean="0"/>
              <a:t>12/12/2017</a:t>
            </a:fld>
            <a:endParaRPr lang="fr-FR"/>
          </a:p>
        </p:txBody>
      </p:sp>
      <p:sp>
        <p:nvSpPr>
          <p:cNvPr id="5" name="Espace réservé du pied de page 4">
            <a:extLst>
              <a:ext uri="{FF2B5EF4-FFF2-40B4-BE49-F238E27FC236}">
                <a16:creationId xmlns:a16="http://schemas.microsoft.com/office/drawing/2014/main" id="{150D9390-A7D6-48C1-A4AC-7F2977FAFC1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CFD6DA3-7B1C-4B47-B3AB-9C7D8AE68A45}"/>
              </a:ext>
            </a:extLst>
          </p:cNvPr>
          <p:cNvSpPr>
            <a:spLocks noGrp="1"/>
          </p:cNvSpPr>
          <p:nvPr>
            <p:ph type="sldNum" sz="quarter" idx="12"/>
          </p:nvPr>
        </p:nvSpPr>
        <p:spPr/>
        <p:txBody>
          <a:bodyPr/>
          <a:lstStyle/>
          <a:p>
            <a:fld id="{289316FC-9DAC-4254-B42B-27B1177B583B}" type="slidenum">
              <a:rPr lang="fr-FR" smtClean="0"/>
              <a:t>‹N°›</a:t>
            </a:fld>
            <a:endParaRPr lang="fr-FR"/>
          </a:p>
        </p:txBody>
      </p:sp>
    </p:spTree>
    <p:extLst>
      <p:ext uri="{BB962C8B-B14F-4D97-AF65-F5344CB8AC3E}">
        <p14:creationId xmlns:p14="http://schemas.microsoft.com/office/powerpoint/2010/main" val="1672916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35EBDC9-FB51-409D-A9A7-B6B45CBB862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00B0246-FCD7-49C2-847C-F847FCBBB51E}"/>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B230EC7-E8F0-4855-8D6D-7AC45D3D9274}"/>
              </a:ext>
            </a:extLst>
          </p:cNvPr>
          <p:cNvSpPr>
            <a:spLocks noGrp="1"/>
          </p:cNvSpPr>
          <p:nvPr>
            <p:ph type="dt" sz="half" idx="10"/>
          </p:nvPr>
        </p:nvSpPr>
        <p:spPr/>
        <p:txBody>
          <a:bodyPr/>
          <a:lstStyle/>
          <a:p>
            <a:fld id="{6F8BD3D5-3D3C-4B80-9EAA-6D19A697F9AB}" type="datetimeFigureOut">
              <a:rPr lang="fr-FR" smtClean="0"/>
              <a:t>12/12/2017</a:t>
            </a:fld>
            <a:endParaRPr lang="fr-FR"/>
          </a:p>
        </p:txBody>
      </p:sp>
      <p:sp>
        <p:nvSpPr>
          <p:cNvPr id="5" name="Espace réservé du pied de page 4">
            <a:extLst>
              <a:ext uri="{FF2B5EF4-FFF2-40B4-BE49-F238E27FC236}">
                <a16:creationId xmlns:a16="http://schemas.microsoft.com/office/drawing/2014/main" id="{C9B73DEF-B9B2-4455-B9A7-529E12EFFB2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AB7FF17-87BB-44D7-9504-9575E4ACDD62}"/>
              </a:ext>
            </a:extLst>
          </p:cNvPr>
          <p:cNvSpPr>
            <a:spLocks noGrp="1"/>
          </p:cNvSpPr>
          <p:nvPr>
            <p:ph type="sldNum" sz="quarter" idx="12"/>
          </p:nvPr>
        </p:nvSpPr>
        <p:spPr/>
        <p:txBody>
          <a:bodyPr/>
          <a:lstStyle/>
          <a:p>
            <a:fld id="{289316FC-9DAC-4254-B42B-27B1177B583B}" type="slidenum">
              <a:rPr lang="fr-FR" smtClean="0"/>
              <a:t>‹N°›</a:t>
            </a:fld>
            <a:endParaRPr lang="fr-FR"/>
          </a:p>
        </p:txBody>
      </p:sp>
    </p:spTree>
    <p:extLst>
      <p:ext uri="{BB962C8B-B14F-4D97-AF65-F5344CB8AC3E}">
        <p14:creationId xmlns:p14="http://schemas.microsoft.com/office/powerpoint/2010/main" val="281148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52176E-156D-4739-8024-776E2785DAD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1B8D7C4-D8E9-4E48-BC32-AB57B3CD41C8}"/>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867A46F-529E-48CD-A397-9642E15137AC}"/>
              </a:ext>
            </a:extLst>
          </p:cNvPr>
          <p:cNvSpPr>
            <a:spLocks noGrp="1"/>
          </p:cNvSpPr>
          <p:nvPr>
            <p:ph type="dt" sz="half" idx="10"/>
          </p:nvPr>
        </p:nvSpPr>
        <p:spPr/>
        <p:txBody>
          <a:bodyPr/>
          <a:lstStyle/>
          <a:p>
            <a:fld id="{6F8BD3D5-3D3C-4B80-9EAA-6D19A697F9AB}" type="datetimeFigureOut">
              <a:rPr lang="fr-FR" smtClean="0"/>
              <a:t>12/12/2017</a:t>
            </a:fld>
            <a:endParaRPr lang="fr-FR"/>
          </a:p>
        </p:txBody>
      </p:sp>
      <p:sp>
        <p:nvSpPr>
          <p:cNvPr id="5" name="Espace réservé du pied de page 4">
            <a:extLst>
              <a:ext uri="{FF2B5EF4-FFF2-40B4-BE49-F238E27FC236}">
                <a16:creationId xmlns:a16="http://schemas.microsoft.com/office/drawing/2014/main" id="{FAA66472-CA84-4CE0-BD11-977E9886887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DA86CBB-4B15-49D3-BB56-B06EF376D23E}"/>
              </a:ext>
            </a:extLst>
          </p:cNvPr>
          <p:cNvSpPr>
            <a:spLocks noGrp="1"/>
          </p:cNvSpPr>
          <p:nvPr>
            <p:ph type="sldNum" sz="quarter" idx="12"/>
          </p:nvPr>
        </p:nvSpPr>
        <p:spPr/>
        <p:txBody>
          <a:bodyPr/>
          <a:lstStyle/>
          <a:p>
            <a:fld id="{289316FC-9DAC-4254-B42B-27B1177B583B}" type="slidenum">
              <a:rPr lang="fr-FR" smtClean="0"/>
              <a:t>‹N°›</a:t>
            </a:fld>
            <a:endParaRPr lang="fr-FR"/>
          </a:p>
        </p:txBody>
      </p:sp>
    </p:spTree>
    <p:extLst>
      <p:ext uri="{BB962C8B-B14F-4D97-AF65-F5344CB8AC3E}">
        <p14:creationId xmlns:p14="http://schemas.microsoft.com/office/powerpoint/2010/main" val="2302742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8CD22F-B684-4D27-874D-2E15701D2EF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36090E4-512E-4172-AB81-686E32893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5465EE5E-1D22-4326-9EC9-59693E99705F}"/>
              </a:ext>
            </a:extLst>
          </p:cNvPr>
          <p:cNvSpPr>
            <a:spLocks noGrp="1"/>
          </p:cNvSpPr>
          <p:nvPr>
            <p:ph type="dt" sz="half" idx="10"/>
          </p:nvPr>
        </p:nvSpPr>
        <p:spPr/>
        <p:txBody>
          <a:bodyPr/>
          <a:lstStyle/>
          <a:p>
            <a:fld id="{6F8BD3D5-3D3C-4B80-9EAA-6D19A697F9AB}" type="datetimeFigureOut">
              <a:rPr lang="fr-FR" smtClean="0"/>
              <a:t>12/12/2017</a:t>
            </a:fld>
            <a:endParaRPr lang="fr-FR"/>
          </a:p>
        </p:txBody>
      </p:sp>
      <p:sp>
        <p:nvSpPr>
          <p:cNvPr id="5" name="Espace réservé du pied de page 4">
            <a:extLst>
              <a:ext uri="{FF2B5EF4-FFF2-40B4-BE49-F238E27FC236}">
                <a16:creationId xmlns:a16="http://schemas.microsoft.com/office/drawing/2014/main" id="{3B6EEF3D-9E35-432D-AFED-20074EDDB2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388132-FBF9-4089-9F12-2D8D53EB1991}"/>
              </a:ext>
            </a:extLst>
          </p:cNvPr>
          <p:cNvSpPr>
            <a:spLocks noGrp="1"/>
          </p:cNvSpPr>
          <p:nvPr>
            <p:ph type="sldNum" sz="quarter" idx="12"/>
          </p:nvPr>
        </p:nvSpPr>
        <p:spPr/>
        <p:txBody>
          <a:bodyPr/>
          <a:lstStyle/>
          <a:p>
            <a:fld id="{289316FC-9DAC-4254-B42B-27B1177B583B}" type="slidenum">
              <a:rPr lang="fr-FR" smtClean="0"/>
              <a:t>‹N°›</a:t>
            </a:fld>
            <a:endParaRPr lang="fr-FR"/>
          </a:p>
        </p:txBody>
      </p:sp>
    </p:spTree>
    <p:extLst>
      <p:ext uri="{BB962C8B-B14F-4D97-AF65-F5344CB8AC3E}">
        <p14:creationId xmlns:p14="http://schemas.microsoft.com/office/powerpoint/2010/main" val="2557510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5767E-C471-4C71-8A2B-E437094CFE2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9BEDFDD-2042-4F30-B627-883D89069B67}"/>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45E5C13-4112-487C-88F8-34FED1CCEF5C}"/>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3D0A311-15CD-4201-BBFD-56449CF0999D}"/>
              </a:ext>
            </a:extLst>
          </p:cNvPr>
          <p:cNvSpPr>
            <a:spLocks noGrp="1"/>
          </p:cNvSpPr>
          <p:nvPr>
            <p:ph type="dt" sz="half" idx="10"/>
          </p:nvPr>
        </p:nvSpPr>
        <p:spPr/>
        <p:txBody>
          <a:bodyPr/>
          <a:lstStyle/>
          <a:p>
            <a:fld id="{6F8BD3D5-3D3C-4B80-9EAA-6D19A697F9AB}" type="datetimeFigureOut">
              <a:rPr lang="fr-FR" smtClean="0"/>
              <a:t>12/12/2017</a:t>
            </a:fld>
            <a:endParaRPr lang="fr-FR"/>
          </a:p>
        </p:txBody>
      </p:sp>
      <p:sp>
        <p:nvSpPr>
          <p:cNvPr id="6" name="Espace réservé du pied de page 5">
            <a:extLst>
              <a:ext uri="{FF2B5EF4-FFF2-40B4-BE49-F238E27FC236}">
                <a16:creationId xmlns:a16="http://schemas.microsoft.com/office/drawing/2014/main" id="{B4119C71-7AED-4603-8961-1840A26E8FB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73947D1-F912-44A2-A4F3-88A37D65A8F8}"/>
              </a:ext>
            </a:extLst>
          </p:cNvPr>
          <p:cNvSpPr>
            <a:spLocks noGrp="1"/>
          </p:cNvSpPr>
          <p:nvPr>
            <p:ph type="sldNum" sz="quarter" idx="12"/>
          </p:nvPr>
        </p:nvSpPr>
        <p:spPr/>
        <p:txBody>
          <a:bodyPr/>
          <a:lstStyle/>
          <a:p>
            <a:fld id="{289316FC-9DAC-4254-B42B-27B1177B583B}" type="slidenum">
              <a:rPr lang="fr-FR" smtClean="0"/>
              <a:t>‹N°›</a:t>
            </a:fld>
            <a:endParaRPr lang="fr-FR"/>
          </a:p>
        </p:txBody>
      </p:sp>
    </p:spTree>
    <p:extLst>
      <p:ext uri="{BB962C8B-B14F-4D97-AF65-F5344CB8AC3E}">
        <p14:creationId xmlns:p14="http://schemas.microsoft.com/office/powerpoint/2010/main" val="3826829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4895B0-D805-459B-AFF3-FB1D8F19025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E7169305-8F1E-45DD-9825-89682A979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BC0C7995-CA74-4502-8957-9D646535F61F}"/>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BB86344-6953-4345-98E7-25F319BA93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FDD81F22-C0AB-42B6-A07F-2977E852F3F0}"/>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FA4C9DE-54BF-4CA7-A394-FB9A292C17F6}"/>
              </a:ext>
            </a:extLst>
          </p:cNvPr>
          <p:cNvSpPr>
            <a:spLocks noGrp="1"/>
          </p:cNvSpPr>
          <p:nvPr>
            <p:ph type="dt" sz="half" idx="10"/>
          </p:nvPr>
        </p:nvSpPr>
        <p:spPr/>
        <p:txBody>
          <a:bodyPr/>
          <a:lstStyle/>
          <a:p>
            <a:fld id="{6F8BD3D5-3D3C-4B80-9EAA-6D19A697F9AB}" type="datetimeFigureOut">
              <a:rPr lang="fr-FR" smtClean="0"/>
              <a:t>12/12/2017</a:t>
            </a:fld>
            <a:endParaRPr lang="fr-FR"/>
          </a:p>
        </p:txBody>
      </p:sp>
      <p:sp>
        <p:nvSpPr>
          <p:cNvPr id="8" name="Espace réservé du pied de page 7">
            <a:extLst>
              <a:ext uri="{FF2B5EF4-FFF2-40B4-BE49-F238E27FC236}">
                <a16:creationId xmlns:a16="http://schemas.microsoft.com/office/drawing/2014/main" id="{2F3EB828-0D43-4C32-856D-100E2D13B85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4042CD1-CDE3-4FE9-8B99-3871DAFDD92F}"/>
              </a:ext>
            </a:extLst>
          </p:cNvPr>
          <p:cNvSpPr>
            <a:spLocks noGrp="1"/>
          </p:cNvSpPr>
          <p:nvPr>
            <p:ph type="sldNum" sz="quarter" idx="12"/>
          </p:nvPr>
        </p:nvSpPr>
        <p:spPr/>
        <p:txBody>
          <a:bodyPr/>
          <a:lstStyle/>
          <a:p>
            <a:fld id="{289316FC-9DAC-4254-B42B-27B1177B583B}" type="slidenum">
              <a:rPr lang="fr-FR" smtClean="0"/>
              <a:t>‹N°›</a:t>
            </a:fld>
            <a:endParaRPr lang="fr-FR"/>
          </a:p>
        </p:txBody>
      </p:sp>
    </p:spTree>
    <p:extLst>
      <p:ext uri="{BB962C8B-B14F-4D97-AF65-F5344CB8AC3E}">
        <p14:creationId xmlns:p14="http://schemas.microsoft.com/office/powerpoint/2010/main" val="371608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396B98-941B-4D4F-96CD-81440C9E621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8F2EBF2-4D1A-4480-96C6-06CF84064005}"/>
              </a:ext>
            </a:extLst>
          </p:cNvPr>
          <p:cNvSpPr>
            <a:spLocks noGrp="1"/>
          </p:cNvSpPr>
          <p:nvPr>
            <p:ph type="dt" sz="half" idx="10"/>
          </p:nvPr>
        </p:nvSpPr>
        <p:spPr/>
        <p:txBody>
          <a:bodyPr/>
          <a:lstStyle/>
          <a:p>
            <a:fld id="{6F8BD3D5-3D3C-4B80-9EAA-6D19A697F9AB}" type="datetimeFigureOut">
              <a:rPr lang="fr-FR" smtClean="0"/>
              <a:t>12/12/2017</a:t>
            </a:fld>
            <a:endParaRPr lang="fr-FR"/>
          </a:p>
        </p:txBody>
      </p:sp>
      <p:sp>
        <p:nvSpPr>
          <p:cNvPr id="4" name="Espace réservé du pied de page 3">
            <a:extLst>
              <a:ext uri="{FF2B5EF4-FFF2-40B4-BE49-F238E27FC236}">
                <a16:creationId xmlns:a16="http://schemas.microsoft.com/office/drawing/2014/main" id="{F1B0F7FF-A288-4D0B-9457-198D1190701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9AEFF61-C492-4061-A57C-59F8E6D35255}"/>
              </a:ext>
            </a:extLst>
          </p:cNvPr>
          <p:cNvSpPr>
            <a:spLocks noGrp="1"/>
          </p:cNvSpPr>
          <p:nvPr>
            <p:ph type="sldNum" sz="quarter" idx="12"/>
          </p:nvPr>
        </p:nvSpPr>
        <p:spPr/>
        <p:txBody>
          <a:bodyPr/>
          <a:lstStyle/>
          <a:p>
            <a:fld id="{289316FC-9DAC-4254-B42B-27B1177B583B}" type="slidenum">
              <a:rPr lang="fr-FR" smtClean="0"/>
              <a:t>‹N°›</a:t>
            </a:fld>
            <a:endParaRPr lang="fr-FR"/>
          </a:p>
        </p:txBody>
      </p:sp>
    </p:spTree>
    <p:extLst>
      <p:ext uri="{BB962C8B-B14F-4D97-AF65-F5344CB8AC3E}">
        <p14:creationId xmlns:p14="http://schemas.microsoft.com/office/powerpoint/2010/main" val="761875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B399441-98DC-4980-B6BD-BBB65778FA6E}"/>
              </a:ext>
            </a:extLst>
          </p:cNvPr>
          <p:cNvSpPr>
            <a:spLocks noGrp="1"/>
          </p:cNvSpPr>
          <p:nvPr>
            <p:ph type="dt" sz="half" idx="10"/>
          </p:nvPr>
        </p:nvSpPr>
        <p:spPr/>
        <p:txBody>
          <a:bodyPr/>
          <a:lstStyle/>
          <a:p>
            <a:fld id="{6F8BD3D5-3D3C-4B80-9EAA-6D19A697F9AB}" type="datetimeFigureOut">
              <a:rPr lang="fr-FR" smtClean="0"/>
              <a:t>12/12/2017</a:t>
            </a:fld>
            <a:endParaRPr lang="fr-FR"/>
          </a:p>
        </p:txBody>
      </p:sp>
      <p:sp>
        <p:nvSpPr>
          <p:cNvPr id="3" name="Espace réservé du pied de page 2">
            <a:extLst>
              <a:ext uri="{FF2B5EF4-FFF2-40B4-BE49-F238E27FC236}">
                <a16:creationId xmlns:a16="http://schemas.microsoft.com/office/drawing/2014/main" id="{C5AC44BC-F2F8-4257-98FF-CCF4016EB87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3305226-2097-44A0-ACBD-B86F51EBE412}"/>
              </a:ext>
            </a:extLst>
          </p:cNvPr>
          <p:cNvSpPr>
            <a:spLocks noGrp="1"/>
          </p:cNvSpPr>
          <p:nvPr>
            <p:ph type="sldNum" sz="quarter" idx="12"/>
          </p:nvPr>
        </p:nvSpPr>
        <p:spPr/>
        <p:txBody>
          <a:bodyPr/>
          <a:lstStyle/>
          <a:p>
            <a:fld id="{289316FC-9DAC-4254-B42B-27B1177B583B}" type="slidenum">
              <a:rPr lang="fr-FR" smtClean="0"/>
              <a:t>‹N°›</a:t>
            </a:fld>
            <a:endParaRPr lang="fr-FR"/>
          </a:p>
        </p:txBody>
      </p:sp>
    </p:spTree>
    <p:extLst>
      <p:ext uri="{BB962C8B-B14F-4D97-AF65-F5344CB8AC3E}">
        <p14:creationId xmlns:p14="http://schemas.microsoft.com/office/powerpoint/2010/main" val="1570325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6A31AB-120F-4A54-84BA-5A5E4CB2D4B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77E1911-3149-47FD-960F-6427004AEB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C8C88FA-B98B-4F2B-8E74-7F0FA5CEB0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61C2F765-2450-4F52-A9F0-AA62C19DF751}"/>
              </a:ext>
            </a:extLst>
          </p:cNvPr>
          <p:cNvSpPr>
            <a:spLocks noGrp="1"/>
          </p:cNvSpPr>
          <p:nvPr>
            <p:ph type="dt" sz="half" idx="10"/>
          </p:nvPr>
        </p:nvSpPr>
        <p:spPr/>
        <p:txBody>
          <a:bodyPr/>
          <a:lstStyle/>
          <a:p>
            <a:fld id="{6F8BD3D5-3D3C-4B80-9EAA-6D19A697F9AB}" type="datetimeFigureOut">
              <a:rPr lang="fr-FR" smtClean="0"/>
              <a:t>12/12/2017</a:t>
            </a:fld>
            <a:endParaRPr lang="fr-FR"/>
          </a:p>
        </p:txBody>
      </p:sp>
      <p:sp>
        <p:nvSpPr>
          <p:cNvPr id="6" name="Espace réservé du pied de page 5">
            <a:extLst>
              <a:ext uri="{FF2B5EF4-FFF2-40B4-BE49-F238E27FC236}">
                <a16:creationId xmlns:a16="http://schemas.microsoft.com/office/drawing/2014/main" id="{73D2EC01-43D6-4C23-A477-254E00AE860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6E1D933-2D03-46AF-890D-CB66DB2F7A4E}"/>
              </a:ext>
            </a:extLst>
          </p:cNvPr>
          <p:cNvSpPr>
            <a:spLocks noGrp="1"/>
          </p:cNvSpPr>
          <p:nvPr>
            <p:ph type="sldNum" sz="quarter" idx="12"/>
          </p:nvPr>
        </p:nvSpPr>
        <p:spPr/>
        <p:txBody>
          <a:bodyPr/>
          <a:lstStyle/>
          <a:p>
            <a:fld id="{289316FC-9DAC-4254-B42B-27B1177B583B}" type="slidenum">
              <a:rPr lang="fr-FR" smtClean="0"/>
              <a:t>‹N°›</a:t>
            </a:fld>
            <a:endParaRPr lang="fr-FR"/>
          </a:p>
        </p:txBody>
      </p:sp>
    </p:spTree>
    <p:extLst>
      <p:ext uri="{BB962C8B-B14F-4D97-AF65-F5344CB8AC3E}">
        <p14:creationId xmlns:p14="http://schemas.microsoft.com/office/powerpoint/2010/main" val="32425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94530A-3768-4778-83FC-F45119FFE34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0F10CE7-F84D-464E-A021-38DE5764A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A9C9100-9CCB-4C0C-AA76-C393B8846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8385EA58-0553-44BC-946A-D68D467F737E}"/>
              </a:ext>
            </a:extLst>
          </p:cNvPr>
          <p:cNvSpPr>
            <a:spLocks noGrp="1"/>
          </p:cNvSpPr>
          <p:nvPr>
            <p:ph type="dt" sz="half" idx="10"/>
          </p:nvPr>
        </p:nvSpPr>
        <p:spPr/>
        <p:txBody>
          <a:bodyPr/>
          <a:lstStyle/>
          <a:p>
            <a:fld id="{6F8BD3D5-3D3C-4B80-9EAA-6D19A697F9AB}" type="datetimeFigureOut">
              <a:rPr lang="fr-FR" smtClean="0"/>
              <a:t>12/12/2017</a:t>
            </a:fld>
            <a:endParaRPr lang="fr-FR"/>
          </a:p>
        </p:txBody>
      </p:sp>
      <p:sp>
        <p:nvSpPr>
          <p:cNvPr id="6" name="Espace réservé du pied de page 5">
            <a:extLst>
              <a:ext uri="{FF2B5EF4-FFF2-40B4-BE49-F238E27FC236}">
                <a16:creationId xmlns:a16="http://schemas.microsoft.com/office/drawing/2014/main" id="{6DB2EF08-CC90-4120-A9E5-F282E4A4D9E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2F1A773-C7B2-4C9F-BACF-F1F352AC1E08}"/>
              </a:ext>
            </a:extLst>
          </p:cNvPr>
          <p:cNvSpPr>
            <a:spLocks noGrp="1"/>
          </p:cNvSpPr>
          <p:nvPr>
            <p:ph type="sldNum" sz="quarter" idx="12"/>
          </p:nvPr>
        </p:nvSpPr>
        <p:spPr/>
        <p:txBody>
          <a:bodyPr/>
          <a:lstStyle/>
          <a:p>
            <a:fld id="{289316FC-9DAC-4254-B42B-27B1177B583B}" type="slidenum">
              <a:rPr lang="fr-FR" smtClean="0"/>
              <a:t>‹N°›</a:t>
            </a:fld>
            <a:endParaRPr lang="fr-FR"/>
          </a:p>
        </p:txBody>
      </p:sp>
    </p:spTree>
    <p:extLst>
      <p:ext uri="{BB962C8B-B14F-4D97-AF65-F5344CB8AC3E}">
        <p14:creationId xmlns:p14="http://schemas.microsoft.com/office/powerpoint/2010/main" val="2791803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86CE8AC-D5E2-4A7A-BA25-AEFBE35C7A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7EDFD62-9FC4-4713-AB4B-FA9F66630A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E13B239-C899-4AD7-90F0-A90E5A07B5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8BD3D5-3D3C-4B80-9EAA-6D19A697F9AB}" type="datetimeFigureOut">
              <a:rPr lang="fr-FR" smtClean="0"/>
              <a:t>12/12/2017</a:t>
            </a:fld>
            <a:endParaRPr lang="fr-FR"/>
          </a:p>
        </p:txBody>
      </p:sp>
      <p:sp>
        <p:nvSpPr>
          <p:cNvPr id="5" name="Espace réservé du pied de page 4">
            <a:extLst>
              <a:ext uri="{FF2B5EF4-FFF2-40B4-BE49-F238E27FC236}">
                <a16:creationId xmlns:a16="http://schemas.microsoft.com/office/drawing/2014/main" id="{B9E9FEEB-7088-487F-BFEA-2D5948F4FB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EB19AB3-72E2-4B4D-A47D-EDC1EF22F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9316FC-9DAC-4254-B42B-27B1177B583B}" type="slidenum">
              <a:rPr lang="fr-FR" smtClean="0"/>
              <a:t>‹N°›</a:t>
            </a:fld>
            <a:endParaRPr lang="fr-FR"/>
          </a:p>
        </p:txBody>
      </p:sp>
    </p:spTree>
    <p:extLst>
      <p:ext uri="{BB962C8B-B14F-4D97-AF65-F5344CB8AC3E}">
        <p14:creationId xmlns:p14="http://schemas.microsoft.com/office/powerpoint/2010/main" val="666149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emf"/><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arbaro.sourceforge.net/" TargetMode="External"/><Relationship Id="rId2" Type="http://schemas.openxmlformats.org/officeDocument/2006/relationships/hyperlink" Target="http://algorithmicbotany.org/paper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www.noisemachine.com/talk1/java/noisegrid.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hyperlink" Target="http://www.siggraph.org/education/materials/HyperGraph/animation/art_life/video/3cr.mov" TargetMode="External"/><Relationship Id="rId2" Type="http://schemas.openxmlformats.org/officeDocument/2006/relationships/hyperlink" Target="http://www.red3d.com/cwr/boid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3" Type="http://schemas.openxmlformats.org/officeDocument/2006/relationships/hyperlink" Target="http://www.shamusyoung.com/twentysidedtale/?p=2954" TargetMode="Externa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youtu.be/-d2-PtK4F6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8B5CD-B24A-4979-BACE-088A4F548159}"/>
              </a:ext>
            </a:extLst>
          </p:cNvPr>
          <p:cNvSpPr>
            <a:spLocks noGrp="1"/>
          </p:cNvSpPr>
          <p:nvPr>
            <p:ph type="ctrTitle"/>
          </p:nvPr>
        </p:nvSpPr>
        <p:spPr/>
        <p:txBody>
          <a:bodyPr/>
          <a:lstStyle/>
          <a:p>
            <a:r>
              <a:rPr lang="fr-FR" dirty="0"/>
              <a:t>Génération procédurale</a:t>
            </a:r>
          </a:p>
        </p:txBody>
      </p:sp>
      <p:sp>
        <p:nvSpPr>
          <p:cNvPr id="3" name="Sous-titre 2">
            <a:extLst>
              <a:ext uri="{FF2B5EF4-FFF2-40B4-BE49-F238E27FC236}">
                <a16:creationId xmlns:a16="http://schemas.microsoft.com/office/drawing/2014/main" id="{799AC459-15A7-4C20-99DD-4F4CACD0C3B9}"/>
              </a:ext>
            </a:extLst>
          </p:cNvPr>
          <p:cNvSpPr>
            <a:spLocks noGrp="1"/>
          </p:cNvSpPr>
          <p:nvPr>
            <p:ph type="subTitle" idx="1"/>
          </p:nvPr>
        </p:nvSpPr>
        <p:spPr/>
        <p:txBody>
          <a:bodyPr/>
          <a:lstStyle/>
          <a:p>
            <a:r>
              <a:rPr lang="fr-FR" dirty="0"/>
              <a:t>En exemple</a:t>
            </a:r>
          </a:p>
        </p:txBody>
      </p:sp>
    </p:spTree>
    <p:extLst>
      <p:ext uri="{BB962C8B-B14F-4D97-AF65-F5344CB8AC3E}">
        <p14:creationId xmlns:p14="http://schemas.microsoft.com/office/powerpoint/2010/main" val="1549982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651A8529-3E89-4224-8E8F-156F7EEE7DBD}"/>
              </a:ext>
            </a:extLst>
          </p:cNvPr>
          <p:cNvPicPr>
            <a:picLocks noGrp="1" noChangeAspect="1"/>
          </p:cNvPicPr>
          <p:nvPr>
            <p:ph idx="1"/>
          </p:nvPr>
        </p:nvPicPr>
        <p:blipFill>
          <a:blip r:embed="rId2"/>
          <a:stretch>
            <a:fillRect/>
          </a:stretch>
        </p:blipFill>
        <p:spPr>
          <a:xfrm>
            <a:off x="681714" y="216436"/>
            <a:ext cx="9918813" cy="5571067"/>
          </a:xfrm>
          <a:prstGeom prst="rect">
            <a:avLst/>
          </a:prstGeom>
        </p:spPr>
      </p:pic>
      <p:sp>
        <p:nvSpPr>
          <p:cNvPr id="5" name="Rectangle 4">
            <a:extLst>
              <a:ext uri="{FF2B5EF4-FFF2-40B4-BE49-F238E27FC236}">
                <a16:creationId xmlns:a16="http://schemas.microsoft.com/office/drawing/2014/main" id="{3B204506-82D1-4549-B9F7-3E5CA854F2A3}"/>
              </a:ext>
            </a:extLst>
          </p:cNvPr>
          <p:cNvSpPr/>
          <p:nvPr/>
        </p:nvSpPr>
        <p:spPr>
          <a:xfrm>
            <a:off x="476539" y="5764401"/>
            <a:ext cx="11276053" cy="923330"/>
          </a:xfrm>
          <a:prstGeom prst="rect">
            <a:avLst/>
          </a:prstGeom>
        </p:spPr>
        <p:txBody>
          <a:bodyPr wrap="square">
            <a:spAutoFit/>
          </a:bodyPr>
          <a:lstStyle/>
          <a:p>
            <a:r>
              <a:rPr lang="fr-FR" dirty="0"/>
              <a:t>To </a:t>
            </a:r>
            <a:r>
              <a:rPr lang="fr-FR" dirty="0" err="1"/>
              <a:t>give</a:t>
            </a:r>
            <a:r>
              <a:rPr lang="fr-FR" dirty="0"/>
              <a:t> a </a:t>
            </a:r>
            <a:r>
              <a:rPr lang="fr-FR" dirty="0" err="1"/>
              <a:t>better</a:t>
            </a:r>
            <a:r>
              <a:rPr lang="fr-FR" dirty="0"/>
              <a:t> </a:t>
            </a:r>
            <a:r>
              <a:rPr lang="fr-FR" dirty="0" err="1"/>
              <a:t>sense</a:t>
            </a:r>
            <a:r>
              <a:rPr lang="fr-FR" dirty="0"/>
              <a:t> of the relief, the terrain </a:t>
            </a:r>
            <a:r>
              <a:rPr lang="fr-FR" dirty="0" err="1"/>
              <a:t>editing</a:t>
            </a:r>
            <a:r>
              <a:rPr lang="fr-FR" dirty="0"/>
              <a:t> </a:t>
            </a:r>
            <a:r>
              <a:rPr lang="fr-FR" dirty="0" err="1"/>
              <a:t>tool</a:t>
            </a:r>
            <a:r>
              <a:rPr lang="fr-FR" dirty="0"/>
              <a:t> </a:t>
            </a:r>
            <a:r>
              <a:rPr lang="fr-FR" dirty="0" err="1"/>
              <a:t>was</a:t>
            </a:r>
            <a:r>
              <a:rPr lang="fr-FR" dirty="0"/>
              <a:t> </a:t>
            </a:r>
            <a:r>
              <a:rPr lang="fr-FR" dirty="0" err="1"/>
              <a:t>already</a:t>
            </a:r>
            <a:r>
              <a:rPr lang="fr-FR" dirty="0"/>
              <a:t> </a:t>
            </a:r>
            <a:r>
              <a:rPr lang="fr-FR" dirty="0" err="1"/>
              <a:t>tinting</a:t>
            </a:r>
            <a:r>
              <a:rPr lang="fr-FR" dirty="0"/>
              <a:t> the </a:t>
            </a:r>
            <a:r>
              <a:rPr lang="fr-FR" dirty="0" err="1"/>
              <a:t>heightmap</a:t>
            </a:r>
            <a:r>
              <a:rPr lang="fr-FR" dirty="0"/>
              <a:t> </a:t>
            </a:r>
            <a:r>
              <a:rPr lang="fr-FR" dirty="0" err="1"/>
              <a:t>depending</a:t>
            </a:r>
            <a:r>
              <a:rPr lang="fr-FR" dirty="0"/>
              <a:t> on the normal direction.</a:t>
            </a:r>
          </a:p>
          <a:p>
            <a:r>
              <a:rPr lang="fr-FR" dirty="0" err="1"/>
              <a:t>When</a:t>
            </a:r>
            <a:r>
              <a:rPr lang="fr-FR" dirty="0"/>
              <a:t> </a:t>
            </a:r>
            <a:r>
              <a:rPr lang="fr-FR" dirty="0" err="1"/>
              <a:t>looking</a:t>
            </a:r>
            <a:r>
              <a:rPr lang="fr-FR" dirty="0"/>
              <a:t> </a:t>
            </a:r>
            <a:r>
              <a:rPr lang="fr-FR" dirty="0" err="1"/>
              <a:t>from</a:t>
            </a:r>
            <a:r>
              <a:rPr lang="fr-FR" dirty="0"/>
              <a:t> far </a:t>
            </a:r>
            <a:r>
              <a:rPr lang="fr-FR" dirty="0" err="1"/>
              <a:t>away</a:t>
            </a:r>
            <a:r>
              <a:rPr lang="fr-FR" dirty="0"/>
              <a:t>, </a:t>
            </a:r>
            <a:r>
              <a:rPr lang="fr-FR" dirty="0" err="1"/>
              <a:t>this</a:t>
            </a:r>
            <a:r>
              <a:rPr lang="fr-FR" dirty="0"/>
              <a:t> simple </a:t>
            </a:r>
            <a:r>
              <a:rPr lang="fr-FR" dirty="0" err="1"/>
              <a:t>rule</a:t>
            </a:r>
            <a:r>
              <a:rPr lang="fr-FR" dirty="0"/>
              <a:t> </a:t>
            </a:r>
            <a:r>
              <a:rPr lang="fr-FR" dirty="0" err="1"/>
              <a:t>is</a:t>
            </a:r>
            <a:r>
              <a:rPr lang="fr-FR" dirty="0"/>
              <a:t> </a:t>
            </a:r>
            <a:r>
              <a:rPr lang="fr-FR" dirty="0" err="1"/>
              <a:t>almost</a:t>
            </a:r>
            <a:r>
              <a:rPr lang="fr-FR" dirty="0"/>
              <a:t> </a:t>
            </a:r>
            <a:r>
              <a:rPr lang="fr-FR" dirty="0" err="1"/>
              <a:t>enough</a:t>
            </a:r>
            <a:r>
              <a:rPr lang="fr-FR" dirty="0"/>
              <a:t> to </a:t>
            </a:r>
            <a:r>
              <a:rPr lang="fr-FR" dirty="0" err="1"/>
              <a:t>generate</a:t>
            </a:r>
            <a:r>
              <a:rPr lang="fr-FR" dirty="0"/>
              <a:t> a </a:t>
            </a:r>
            <a:r>
              <a:rPr lang="fr-FR" dirty="0" err="1"/>
              <a:t>convincing</a:t>
            </a:r>
            <a:r>
              <a:rPr lang="fr-FR" dirty="0"/>
              <a:t> </a:t>
            </a:r>
            <a:r>
              <a:rPr lang="fr-FR" dirty="0" err="1"/>
              <a:t>mountain</a:t>
            </a:r>
            <a:r>
              <a:rPr lang="fr-FR" dirty="0"/>
              <a:t> top</a:t>
            </a:r>
          </a:p>
        </p:txBody>
      </p:sp>
    </p:spTree>
    <p:extLst>
      <p:ext uri="{BB962C8B-B14F-4D97-AF65-F5344CB8AC3E}">
        <p14:creationId xmlns:p14="http://schemas.microsoft.com/office/powerpoint/2010/main" val="3017592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3">
            <a:extLst>
              <a:ext uri="{FF2B5EF4-FFF2-40B4-BE49-F238E27FC236}">
                <a16:creationId xmlns:a16="http://schemas.microsoft.com/office/drawing/2014/main" id="{197A62D8-D45B-4EFC-85F8-5C3ED5BA2C1F}"/>
              </a:ext>
            </a:extLst>
          </p:cNvPr>
          <p:cNvPicPr>
            <a:picLocks noGrp="1" noChangeAspect="1"/>
          </p:cNvPicPr>
          <p:nvPr>
            <p:ph idx="1"/>
          </p:nvPr>
        </p:nvPicPr>
        <p:blipFill>
          <a:blip r:embed="rId2"/>
          <a:stretch>
            <a:fillRect/>
          </a:stretch>
        </p:blipFill>
        <p:spPr>
          <a:xfrm>
            <a:off x="1015911" y="244286"/>
            <a:ext cx="9918813" cy="5571067"/>
          </a:xfrm>
          <a:prstGeom prst="rect">
            <a:avLst/>
          </a:prstGeom>
        </p:spPr>
      </p:pic>
      <p:sp>
        <p:nvSpPr>
          <p:cNvPr id="3" name="Rectangle 2">
            <a:extLst>
              <a:ext uri="{FF2B5EF4-FFF2-40B4-BE49-F238E27FC236}">
                <a16:creationId xmlns:a16="http://schemas.microsoft.com/office/drawing/2014/main" id="{6A8B623D-65B4-49FE-9BB1-579EDCE91095}"/>
              </a:ext>
            </a:extLst>
          </p:cNvPr>
          <p:cNvSpPr/>
          <p:nvPr/>
        </p:nvSpPr>
        <p:spPr>
          <a:xfrm>
            <a:off x="1182067" y="5967383"/>
            <a:ext cx="6096000" cy="646331"/>
          </a:xfrm>
          <a:prstGeom prst="rect">
            <a:avLst/>
          </a:prstGeom>
        </p:spPr>
        <p:txBody>
          <a:bodyPr>
            <a:spAutoFit/>
          </a:bodyPr>
          <a:lstStyle/>
          <a:p>
            <a:r>
              <a:rPr lang="en-US" dirty="0"/>
              <a:t>Add several conditions based on the topology, noise or simple kernels that could be evaluated in real time in a pixel </a:t>
            </a:r>
            <a:r>
              <a:rPr lang="en-US" dirty="0" err="1"/>
              <a:t>shader</a:t>
            </a:r>
            <a:endParaRPr lang="fr-FR" dirty="0"/>
          </a:p>
        </p:txBody>
      </p:sp>
    </p:spTree>
    <p:extLst>
      <p:ext uri="{BB962C8B-B14F-4D97-AF65-F5344CB8AC3E}">
        <p14:creationId xmlns:p14="http://schemas.microsoft.com/office/powerpoint/2010/main" val="340409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3">
            <a:extLst>
              <a:ext uri="{FF2B5EF4-FFF2-40B4-BE49-F238E27FC236}">
                <a16:creationId xmlns:a16="http://schemas.microsoft.com/office/drawing/2014/main" id="{A9C7D1B6-A394-49F1-AB63-DA2A892A0AF3}"/>
              </a:ext>
            </a:extLst>
          </p:cNvPr>
          <p:cNvPicPr>
            <a:picLocks noGrp="1" noChangeAspect="1"/>
          </p:cNvPicPr>
          <p:nvPr>
            <p:ph idx="1"/>
          </p:nvPr>
        </p:nvPicPr>
        <p:blipFill>
          <a:blip r:embed="rId2"/>
          <a:stretch>
            <a:fillRect/>
          </a:stretch>
        </p:blipFill>
        <p:spPr>
          <a:xfrm>
            <a:off x="1136593" y="643466"/>
            <a:ext cx="9918813" cy="5571067"/>
          </a:xfrm>
          <a:prstGeom prst="rect">
            <a:avLst/>
          </a:prstGeom>
        </p:spPr>
      </p:pic>
    </p:spTree>
    <p:extLst>
      <p:ext uri="{BB962C8B-B14F-4D97-AF65-F5344CB8AC3E}">
        <p14:creationId xmlns:p14="http://schemas.microsoft.com/office/powerpoint/2010/main" val="732747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3">
            <a:extLst>
              <a:ext uri="{FF2B5EF4-FFF2-40B4-BE49-F238E27FC236}">
                <a16:creationId xmlns:a16="http://schemas.microsoft.com/office/drawing/2014/main" id="{3CC1B2F4-E293-4A26-B832-200F1918F3D7}"/>
              </a:ext>
            </a:extLst>
          </p:cNvPr>
          <p:cNvPicPr>
            <a:picLocks noGrp="1" noChangeAspect="1"/>
          </p:cNvPicPr>
          <p:nvPr>
            <p:ph idx="1"/>
          </p:nvPr>
        </p:nvPicPr>
        <p:blipFill>
          <a:blip r:embed="rId3"/>
          <a:stretch>
            <a:fillRect/>
          </a:stretch>
        </p:blipFill>
        <p:spPr>
          <a:xfrm>
            <a:off x="1136594" y="643467"/>
            <a:ext cx="9918811" cy="5571066"/>
          </a:xfrm>
          <a:prstGeom prst="rect">
            <a:avLst/>
          </a:prstGeom>
        </p:spPr>
      </p:pic>
    </p:spTree>
    <p:extLst>
      <p:ext uri="{BB962C8B-B14F-4D97-AF65-F5344CB8AC3E}">
        <p14:creationId xmlns:p14="http://schemas.microsoft.com/office/powerpoint/2010/main" val="253661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3">
            <a:extLst>
              <a:ext uri="{FF2B5EF4-FFF2-40B4-BE49-F238E27FC236}">
                <a16:creationId xmlns:a16="http://schemas.microsoft.com/office/drawing/2014/main" id="{FF13F2F8-F0BB-4BD3-A70B-E916FFC037E5}"/>
              </a:ext>
            </a:extLst>
          </p:cNvPr>
          <p:cNvPicPr>
            <a:picLocks noGrp="1" noChangeAspect="1"/>
          </p:cNvPicPr>
          <p:nvPr>
            <p:ph idx="1"/>
          </p:nvPr>
        </p:nvPicPr>
        <p:blipFill>
          <a:blip r:embed="rId3"/>
          <a:stretch>
            <a:fillRect/>
          </a:stretch>
        </p:blipFill>
        <p:spPr>
          <a:xfrm>
            <a:off x="1136593" y="643466"/>
            <a:ext cx="9918813" cy="5571067"/>
          </a:xfrm>
          <a:prstGeom prst="rect">
            <a:avLst/>
          </a:prstGeom>
        </p:spPr>
      </p:pic>
    </p:spTree>
    <p:extLst>
      <p:ext uri="{BB962C8B-B14F-4D97-AF65-F5344CB8AC3E}">
        <p14:creationId xmlns:p14="http://schemas.microsoft.com/office/powerpoint/2010/main" val="2294074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3">
            <a:extLst>
              <a:ext uri="{FF2B5EF4-FFF2-40B4-BE49-F238E27FC236}">
                <a16:creationId xmlns:a16="http://schemas.microsoft.com/office/drawing/2014/main" id="{6F2CAC5D-8299-4E34-BFEC-7854FE1452C0}"/>
              </a:ext>
            </a:extLst>
          </p:cNvPr>
          <p:cNvPicPr>
            <a:picLocks noGrp="1" noChangeAspect="1"/>
          </p:cNvPicPr>
          <p:nvPr>
            <p:ph idx="1"/>
          </p:nvPr>
        </p:nvPicPr>
        <p:blipFill>
          <a:blip r:embed="rId2"/>
          <a:stretch>
            <a:fillRect/>
          </a:stretch>
        </p:blipFill>
        <p:spPr>
          <a:xfrm>
            <a:off x="1136593" y="643466"/>
            <a:ext cx="9918813" cy="5571067"/>
          </a:xfrm>
          <a:prstGeom prst="rect">
            <a:avLst/>
          </a:prstGeom>
        </p:spPr>
      </p:pic>
      <p:sp>
        <p:nvSpPr>
          <p:cNvPr id="3" name="Rectangle 2">
            <a:extLst>
              <a:ext uri="{FF2B5EF4-FFF2-40B4-BE49-F238E27FC236}">
                <a16:creationId xmlns:a16="http://schemas.microsoft.com/office/drawing/2014/main" id="{E74F3756-8E05-492D-BBFA-DE727E2024B0}"/>
              </a:ext>
            </a:extLst>
          </p:cNvPr>
          <p:cNvSpPr/>
          <p:nvPr/>
        </p:nvSpPr>
        <p:spPr>
          <a:xfrm>
            <a:off x="2091825" y="6380144"/>
            <a:ext cx="6096000" cy="369332"/>
          </a:xfrm>
          <a:prstGeom prst="rect">
            <a:avLst/>
          </a:prstGeom>
        </p:spPr>
        <p:txBody>
          <a:bodyPr>
            <a:spAutoFit/>
          </a:bodyPr>
          <a:lstStyle/>
          <a:p>
            <a:r>
              <a:rPr lang="en-US" dirty="0">
                <a:solidFill>
                  <a:srgbClr val="000000"/>
                </a:solidFill>
                <a:latin typeface="Arial" panose="020B0604020202020204" pitchFamily="34" charset="0"/>
              </a:rPr>
              <a:t>Placing a few way </a:t>
            </a:r>
            <a:r>
              <a:rPr lang="en-US" dirty="0" err="1">
                <a:solidFill>
                  <a:srgbClr val="000000"/>
                </a:solidFill>
                <a:latin typeface="Arial" panose="020B0604020202020204" pitchFamily="34" charset="0"/>
              </a:rPr>
              <a:t>pointson</a:t>
            </a:r>
            <a:r>
              <a:rPr lang="en-US" dirty="0">
                <a:solidFill>
                  <a:srgbClr val="000000"/>
                </a:solidFill>
                <a:latin typeface="Arial" panose="020B0604020202020204" pitchFamily="34" charset="0"/>
              </a:rPr>
              <a:t> a terrain … </a:t>
            </a:r>
          </a:p>
        </p:txBody>
      </p:sp>
    </p:spTree>
    <p:extLst>
      <p:ext uri="{BB962C8B-B14F-4D97-AF65-F5344CB8AC3E}">
        <p14:creationId xmlns:p14="http://schemas.microsoft.com/office/powerpoint/2010/main" val="2944619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12D9ABE1-6C8D-402D-A688-5ABC22C73CFD}"/>
              </a:ext>
            </a:extLst>
          </p:cNvPr>
          <p:cNvPicPr>
            <a:picLocks noGrp="1" noChangeAspect="1"/>
          </p:cNvPicPr>
          <p:nvPr>
            <p:ph idx="1"/>
          </p:nvPr>
        </p:nvPicPr>
        <p:blipFill>
          <a:blip r:embed="rId2"/>
          <a:stretch>
            <a:fillRect/>
          </a:stretch>
        </p:blipFill>
        <p:spPr>
          <a:xfrm>
            <a:off x="1136593" y="643466"/>
            <a:ext cx="9918813" cy="5571067"/>
          </a:xfrm>
          <a:prstGeom prst="rect">
            <a:avLst/>
          </a:prstGeom>
        </p:spPr>
      </p:pic>
      <p:sp>
        <p:nvSpPr>
          <p:cNvPr id="5" name="Rectangle 4">
            <a:extLst>
              <a:ext uri="{FF2B5EF4-FFF2-40B4-BE49-F238E27FC236}">
                <a16:creationId xmlns:a16="http://schemas.microsoft.com/office/drawing/2014/main" id="{6740F328-5371-4D50-89FD-A68A77440B08}"/>
              </a:ext>
            </a:extLst>
          </p:cNvPr>
          <p:cNvSpPr/>
          <p:nvPr/>
        </p:nvSpPr>
        <p:spPr>
          <a:xfrm>
            <a:off x="0" y="6214533"/>
            <a:ext cx="12188906" cy="584775"/>
          </a:xfrm>
          <a:prstGeom prst="rect">
            <a:avLst/>
          </a:prstGeom>
        </p:spPr>
        <p:txBody>
          <a:bodyPr wrap="square">
            <a:spAutoFit/>
          </a:bodyPr>
          <a:lstStyle/>
          <a:p>
            <a:r>
              <a:rPr lang="en-US" sz="1600" dirty="0"/>
              <a:t>We obtain a consistent network with different types of roads and smallest paths.</a:t>
            </a:r>
          </a:p>
          <a:p>
            <a:r>
              <a:rPr lang="en-US" sz="1600" dirty="0"/>
              <a:t>Remember that it is all offline processed. Computing time is not (or not really) an issue (about 10minto compute a 2km*2km tile).</a:t>
            </a:r>
          </a:p>
        </p:txBody>
      </p:sp>
    </p:spTree>
    <p:extLst>
      <p:ext uri="{BB962C8B-B14F-4D97-AF65-F5344CB8AC3E}">
        <p14:creationId xmlns:p14="http://schemas.microsoft.com/office/powerpoint/2010/main" val="147079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DC 2017 'Ghost Recon Wildlands'_ Terrain Tools and Technology - Pathfinder">
            <a:hlinkClick r:id="" action="ppaction://media"/>
            <a:extLst>
              <a:ext uri="{FF2B5EF4-FFF2-40B4-BE49-F238E27FC236}">
                <a16:creationId xmlns:a16="http://schemas.microsoft.com/office/drawing/2014/main" id="{8BDE6305-1DC0-4922-B1D9-4549A27822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41598" y="349588"/>
            <a:ext cx="7735887" cy="4351338"/>
          </a:xfrm>
        </p:spPr>
      </p:pic>
      <p:sp>
        <p:nvSpPr>
          <p:cNvPr id="5" name="Rectangle 4">
            <a:extLst>
              <a:ext uri="{FF2B5EF4-FFF2-40B4-BE49-F238E27FC236}">
                <a16:creationId xmlns:a16="http://schemas.microsoft.com/office/drawing/2014/main" id="{AB0A4125-68BD-4107-8952-5849F1C526D1}"/>
              </a:ext>
            </a:extLst>
          </p:cNvPr>
          <p:cNvSpPr/>
          <p:nvPr/>
        </p:nvSpPr>
        <p:spPr>
          <a:xfrm>
            <a:off x="1590530" y="5054138"/>
            <a:ext cx="10296670" cy="646331"/>
          </a:xfrm>
          <a:prstGeom prst="rect">
            <a:avLst/>
          </a:prstGeom>
        </p:spPr>
        <p:txBody>
          <a:bodyPr wrap="square">
            <a:spAutoFit/>
          </a:bodyPr>
          <a:lstStyle/>
          <a:p>
            <a:r>
              <a:rPr lang="en-US" dirty="0">
                <a:solidFill>
                  <a:srgbClr val="000000"/>
                </a:solidFill>
                <a:latin typeface="Arial" panose="020B0604020202020204" pitchFamily="34" charset="0"/>
              </a:rPr>
              <a:t>Video of the </a:t>
            </a:r>
            <a:r>
              <a:rPr lang="en-US" dirty="0" err="1">
                <a:solidFill>
                  <a:srgbClr val="000000"/>
                </a:solidFill>
                <a:latin typeface="Arial" panose="020B0604020202020204" pitchFamily="34" charset="0"/>
              </a:rPr>
              <a:t>pathfindingover</a:t>
            </a:r>
            <a:r>
              <a:rPr lang="en-US" dirty="0">
                <a:solidFill>
                  <a:srgbClr val="000000"/>
                </a:solidFill>
                <a:latin typeface="Arial" panose="020B0604020202020204" pitchFamily="34" charset="0"/>
              </a:rPr>
              <a:t> a tile of terrain and the full extent of road network (without small paths only main roads)</a:t>
            </a:r>
          </a:p>
        </p:txBody>
      </p:sp>
    </p:spTree>
    <p:extLst>
      <p:ext uri="{BB962C8B-B14F-4D97-AF65-F5344CB8AC3E}">
        <p14:creationId xmlns:p14="http://schemas.microsoft.com/office/powerpoint/2010/main" val="134628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97EDE3-B60E-468D-B07F-2AECE7D75A94}"/>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D0DBF00-D91E-40A5-9FF3-EDA672FF1113}"/>
              </a:ext>
            </a:extLst>
          </p:cNvPr>
          <p:cNvSpPr>
            <a:spLocks noGrp="1"/>
          </p:cNvSpPr>
          <p:nvPr>
            <p:ph idx="1"/>
          </p:nvPr>
        </p:nvSpPr>
        <p:spPr/>
        <p:txBody>
          <a:bodyPr/>
          <a:lstStyle/>
          <a:p>
            <a:r>
              <a:rPr lang="en-US" dirty="0"/>
              <a:t>https://vimeo.com/207479400As previously mentioned some tools, like the bridge tool here, can be used in standalone mode to manually create bridges or can be embedded in a bigger tool to automatically create content.</a:t>
            </a:r>
          </a:p>
          <a:p>
            <a:r>
              <a:rPr lang="en-US" dirty="0"/>
              <a:t>Note: The bridges and tunnels are made of modules. No new or specific geometry is created, its all just instancing.</a:t>
            </a:r>
            <a:endParaRPr lang="fr-FR" dirty="0"/>
          </a:p>
        </p:txBody>
      </p:sp>
      <p:sp>
        <p:nvSpPr>
          <p:cNvPr id="4" name="Rectangle 3">
            <a:extLst>
              <a:ext uri="{FF2B5EF4-FFF2-40B4-BE49-F238E27FC236}">
                <a16:creationId xmlns:a16="http://schemas.microsoft.com/office/drawing/2014/main" id="{1FAA8544-E618-4047-A2AA-FA658EA848BD}"/>
              </a:ext>
            </a:extLst>
          </p:cNvPr>
          <p:cNvSpPr/>
          <p:nvPr/>
        </p:nvSpPr>
        <p:spPr>
          <a:xfrm>
            <a:off x="1400222" y="5705145"/>
            <a:ext cx="8017633" cy="646331"/>
          </a:xfrm>
          <a:prstGeom prst="rect">
            <a:avLst/>
          </a:prstGeom>
        </p:spPr>
        <p:txBody>
          <a:bodyPr wrap="square">
            <a:spAutoFit/>
          </a:bodyPr>
          <a:lstStyle/>
          <a:p>
            <a:r>
              <a:rPr lang="fr-FR" dirty="0"/>
              <a:t>All the </a:t>
            </a:r>
            <a:r>
              <a:rPr lang="fr-FR" dirty="0" err="1"/>
              <a:t>presentation</a:t>
            </a:r>
            <a:r>
              <a:rPr lang="fr-FR" dirty="0"/>
              <a:t> </a:t>
            </a:r>
            <a:r>
              <a:rPr lang="fr-FR" dirty="0" err="1"/>
              <a:t>is</a:t>
            </a:r>
            <a:r>
              <a:rPr lang="fr-FR" dirty="0"/>
              <a:t> </a:t>
            </a:r>
            <a:r>
              <a:rPr lang="fr-FR" dirty="0" err="1"/>
              <a:t>available</a:t>
            </a:r>
            <a:r>
              <a:rPr lang="fr-FR" dirty="0"/>
              <a:t> </a:t>
            </a:r>
            <a:r>
              <a:rPr lang="fr-FR" dirty="0" err="1"/>
              <a:t>here</a:t>
            </a:r>
            <a:endParaRPr lang="fr-FR" dirty="0"/>
          </a:p>
          <a:p>
            <a:r>
              <a:rPr lang="fr-FR" dirty="0"/>
              <a:t>https://www.gdcvault.com/play/1024029/-Ghost-Recon-Wildlands-Terrain</a:t>
            </a:r>
          </a:p>
        </p:txBody>
      </p:sp>
    </p:spTree>
    <p:extLst>
      <p:ext uri="{BB962C8B-B14F-4D97-AF65-F5344CB8AC3E}">
        <p14:creationId xmlns:p14="http://schemas.microsoft.com/office/powerpoint/2010/main" val="274260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0F5D53-6548-4E45-8918-C1640EC35F0A}"/>
              </a:ext>
            </a:extLst>
          </p:cNvPr>
          <p:cNvSpPr>
            <a:spLocks noGrp="1"/>
          </p:cNvSpPr>
          <p:nvPr>
            <p:ph type="title"/>
          </p:nvPr>
        </p:nvSpPr>
        <p:spPr/>
        <p:txBody>
          <a:bodyPr/>
          <a:lstStyle/>
          <a:p>
            <a:r>
              <a:rPr lang="fr-FR" dirty="0" err="1"/>
              <a:t>Procedural</a:t>
            </a:r>
            <a:r>
              <a:rPr lang="fr-FR" dirty="0"/>
              <a:t> </a:t>
            </a:r>
            <a:r>
              <a:rPr lang="fr-FR" dirty="0" err="1"/>
              <a:t>generation</a:t>
            </a:r>
            <a:r>
              <a:rPr lang="fr-FR" dirty="0"/>
              <a:t> - </a:t>
            </a:r>
            <a:r>
              <a:rPr lang="fr-FR" dirty="0" err="1"/>
              <a:t>Definition</a:t>
            </a:r>
            <a:endParaRPr lang="fr-FR" dirty="0"/>
          </a:p>
        </p:txBody>
      </p:sp>
      <p:sp>
        <p:nvSpPr>
          <p:cNvPr id="3" name="Espace réservé du contenu 2">
            <a:extLst>
              <a:ext uri="{FF2B5EF4-FFF2-40B4-BE49-F238E27FC236}">
                <a16:creationId xmlns:a16="http://schemas.microsoft.com/office/drawing/2014/main" id="{F573E79D-7C86-4D68-885C-B376EE25239E}"/>
              </a:ext>
            </a:extLst>
          </p:cNvPr>
          <p:cNvSpPr>
            <a:spLocks noGrp="1"/>
          </p:cNvSpPr>
          <p:nvPr>
            <p:ph idx="1"/>
          </p:nvPr>
        </p:nvSpPr>
        <p:spPr/>
        <p:txBody>
          <a:bodyPr/>
          <a:lstStyle/>
          <a:p>
            <a:pPr algn="just"/>
            <a:r>
              <a:rPr lang="fr-FR" dirty="0"/>
              <a:t>JD Genevaux (</a:t>
            </a:r>
            <a:r>
              <a:rPr lang="fr-FR" dirty="0" err="1"/>
              <a:t>Phd</a:t>
            </a:r>
            <a:r>
              <a:rPr lang="fr-FR" dirty="0"/>
              <a:t> </a:t>
            </a:r>
            <a:r>
              <a:rPr lang="fr-FR" dirty="0" err="1"/>
              <a:t>Thesis</a:t>
            </a:r>
            <a:r>
              <a:rPr lang="fr-FR" dirty="0"/>
              <a:t>)  : La génération procédurale de contenu (</a:t>
            </a:r>
            <a:r>
              <a:rPr lang="fr-FR" dirty="0" err="1"/>
              <a:t>Procedural</a:t>
            </a:r>
            <a:r>
              <a:rPr lang="fr-FR" dirty="0"/>
              <a:t> Content </a:t>
            </a:r>
            <a:r>
              <a:rPr lang="fr-FR" dirty="0" err="1"/>
              <a:t>Generation</a:t>
            </a:r>
            <a:r>
              <a:rPr lang="fr-FR" dirty="0"/>
              <a:t> ou PCG) est une famille de méthodes où, au lieu de stocker des objets 3D, on stocke les paramètres d’un algorithme de construction. Ces méthodes ont été très utilisées dans les années 70-80, à l’époque où les ordinateurs avaient peu de mémoire. Pour créer des univers très étendus, on s’appuyaient généralement sur ces méthodes qui utilisent beaucoup la notion d’aléatoire. </a:t>
            </a:r>
          </a:p>
          <a:p>
            <a:pPr algn="just"/>
            <a:endParaRPr lang="fr-FR" dirty="0"/>
          </a:p>
        </p:txBody>
      </p:sp>
    </p:spTree>
    <p:extLst>
      <p:ext uri="{BB962C8B-B14F-4D97-AF65-F5344CB8AC3E}">
        <p14:creationId xmlns:p14="http://schemas.microsoft.com/office/powerpoint/2010/main" val="36172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5197AC-871D-4410-B96E-66CEAA9C36E3}"/>
              </a:ext>
            </a:extLst>
          </p:cNvPr>
          <p:cNvSpPr>
            <a:spLocks noGrp="1"/>
          </p:cNvSpPr>
          <p:nvPr>
            <p:ph type="title"/>
          </p:nvPr>
        </p:nvSpPr>
        <p:spPr/>
        <p:txBody>
          <a:bodyPr/>
          <a:lstStyle/>
          <a:p>
            <a:r>
              <a:rPr lang="fr-FR" dirty="0"/>
              <a:t>Exemple </a:t>
            </a:r>
            <a:r>
              <a:rPr lang="fr-FR" dirty="0" err="1"/>
              <a:t>Ghost</a:t>
            </a:r>
            <a:r>
              <a:rPr lang="fr-FR" dirty="0"/>
              <a:t> </a:t>
            </a:r>
            <a:r>
              <a:rPr lang="fr-FR" dirty="0" err="1"/>
              <a:t>Recon</a:t>
            </a:r>
            <a:r>
              <a:rPr lang="fr-FR" dirty="0"/>
              <a:t> </a:t>
            </a:r>
            <a:r>
              <a:rPr lang="fr-FR" dirty="0" err="1"/>
              <a:t>Wildlands</a:t>
            </a:r>
            <a:endParaRPr lang="fr-FR" dirty="0"/>
          </a:p>
        </p:txBody>
      </p:sp>
      <p:sp>
        <p:nvSpPr>
          <p:cNvPr id="3" name="Espace réservé du contenu 2">
            <a:extLst>
              <a:ext uri="{FF2B5EF4-FFF2-40B4-BE49-F238E27FC236}">
                <a16:creationId xmlns:a16="http://schemas.microsoft.com/office/drawing/2014/main" id="{4B4AB015-A5CC-4B35-AF57-45DA6370E1B1}"/>
              </a:ext>
            </a:extLst>
          </p:cNvPr>
          <p:cNvSpPr>
            <a:spLocks noGrp="1"/>
          </p:cNvSpPr>
          <p:nvPr>
            <p:ph idx="1"/>
          </p:nvPr>
        </p:nvSpPr>
        <p:spPr/>
        <p:txBody>
          <a:bodyPr/>
          <a:lstStyle/>
          <a:p>
            <a:pPr marL="0" indent="0">
              <a:buNone/>
            </a:pPr>
            <a:endParaRPr lang="fr-FR" dirty="0"/>
          </a:p>
        </p:txBody>
      </p:sp>
      <p:pic>
        <p:nvPicPr>
          <p:cNvPr id="4" name="GDC 2017 'Ghost Recon Wildlands'_ Terrain Technology and Tools - Timelapse">
            <a:hlinkClick r:id="" action="ppaction://media"/>
            <a:extLst>
              <a:ext uri="{FF2B5EF4-FFF2-40B4-BE49-F238E27FC236}">
                <a16:creationId xmlns:a16="http://schemas.microsoft.com/office/drawing/2014/main" id="{1FDCC9E0-EC8D-4FFB-86D6-0F020861A7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696" y="1440039"/>
            <a:ext cx="9140948" cy="5141783"/>
          </a:xfrm>
          <a:prstGeom prst="rect">
            <a:avLst/>
          </a:prstGeom>
        </p:spPr>
      </p:pic>
      <p:pic>
        <p:nvPicPr>
          <p:cNvPr id="5" name="Image 4">
            <a:extLst>
              <a:ext uri="{FF2B5EF4-FFF2-40B4-BE49-F238E27FC236}">
                <a16:creationId xmlns:a16="http://schemas.microsoft.com/office/drawing/2014/main" id="{818DA545-AE6A-4B5F-97A7-E0F413C1A337}"/>
              </a:ext>
            </a:extLst>
          </p:cNvPr>
          <p:cNvPicPr>
            <a:picLocks noChangeAspect="1"/>
          </p:cNvPicPr>
          <p:nvPr/>
        </p:nvPicPr>
        <p:blipFill>
          <a:blip r:embed="rId5"/>
          <a:stretch>
            <a:fillRect/>
          </a:stretch>
        </p:blipFill>
        <p:spPr>
          <a:xfrm>
            <a:off x="8155532" y="0"/>
            <a:ext cx="4015772" cy="2251188"/>
          </a:xfrm>
          <a:prstGeom prst="rect">
            <a:avLst/>
          </a:prstGeom>
        </p:spPr>
      </p:pic>
    </p:spTree>
    <p:extLst>
      <p:ext uri="{BB962C8B-B14F-4D97-AF65-F5344CB8AC3E}">
        <p14:creationId xmlns:p14="http://schemas.microsoft.com/office/powerpoint/2010/main" val="382452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4FB6E5A-243F-4A75-BD3C-B7129B0980E9}"/>
              </a:ext>
            </a:extLst>
          </p:cNvPr>
          <p:cNvSpPr>
            <a:spLocks noGrp="1" noChangeArrowheads="1"/>
          </p:cNvSpPr>
          <p:nvPr>
            <p:ph type="ctrTitle"/>
          </p:nvPr>
        </p:nvSpPr>
        <p:spPr/>
        <p:txBody>
          <a:bodyPr/>
          <a:lstStyle/>
          <a:p>
            <a:pPr eaLnBrk="1" hangingPunct="1"/>
            <a:r>
              <a:rPr lang="en-US" altLang="fr-FR"/>
              <a:t>Procedural Modeling</a:t>
            </a:r>
          </a:p>
        </p:txBody>
      </p:sp>
      <p:sp>
        <p:nvSpPr>
          <p:cNvPr id="4099" name="Rectangle 3">
            <a:extLst>
              <a:ext uri="{FF2B5EF4-FFF2-40B4-BE49-F238E27FC236}">
                <a16:creationId xmlns:a16="http://schemas.microsoft.com/office/drawing/2014/main" id="{63ADACDC-C8DB-4F31-B871-287F94C12CD4}"/>
              </a:ext>
            </a:extLst>
          </p:cNvPr>
          <p:cNvSpPr>
            <a:spLocks noGrp="1" noChangeArrowheads="1"/>
          </p:cNvSpPr>
          <p:nvPr>
            <p:ph type="subTitle" idx="1"/>
          </p:nvPr>
        </p:nvSpPr>
        <p:spPr/>
        <p:txBody>
          <a:bodyPr/>
          <a:lstStyle/>
          <a:p>
            <a:pPr eaLnBrk="1" hangingPunct="1"/>
            <a:r>
              <a:rPr lang="en-US" altLang="fr-FR"/>
              <a:t>L-Systems</a:t>
            </a:r>
          </a:p>
          <a:p>
            <a:pPr eaLnBrk="1" hangingPunct="1"/>
            <a:r>
              <a:rPr lang="en-US" altLang="fr-FR"/>
              <a:t>Procedural Terrain</a:t>
            </a:r>
          </a:p>
          <a:p>
            <a:pPr eaLnBrk="1" hangingPunct="1"/>
            <a:r>
              <a:rPr lang="en-US" altLang="fr-FR"/>
              <a:t>Procedural Behavior</a:t>
            </a:r>
          </a:p>
        </p:txBody>
      </p:sp>
      <p:sp>
        <p:nvSpPr>
          <p:cNvPr id="4100" name="Text Box 4">
            <a:extLst>
              <a:ext uri="{FF2B5EF4-FFF2-40B4-BE49-F238E27FC236}">
                <a16:creationId xmlns:a16="http://schemas.microsoft.com/office/drawing/2014/main" id="{1D059290-DD1D-49C9-B17A-BC59B7B6CF23}"/>
              </a:ext>
            </a:extLst>
          </p:cNvPr>
          <p:cNvSpPr txBox="1">
            <a:spLocks noChangeArrowheads="1"/>
          </p:cNvSpPr>
          <p:nvPr/>
        </p:nvSpPr>
        <p:spPr bwMode="auto">
          <a:xfrm>
            <a:off x="3846730" y="5886478"/>
            <a:ext cx="5045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fr-FR" i="1" dirty="0"/>
              <a:t>Based on the slides from 15-462 Spring 2007</a:t>
            </a:r>
          </a:p>
        </p:txBody>
      </p:sp>
      <p:sp>
        <p:nvSpPr>
          <p:cNvPr id="2" name="Rectangle 1">
            <a:extLst>
              <a:ext uri="{FF2B5EF4-FFF2-40B4-BE49-F238E27FC236}">
                <a16:creationId xmlns:a16="http://schemas.microsoft.com/office/drawing/2014/main" id="{E11464AD-08A4-4BA5-90BF-49FADFC3D5C8}"/>
              </a:ext>
            </a:extLst>
          </p:cNvPr>
          <p:cNvSpPr/>
          <p:nvPr/>
        </p:nvSpPr>
        <p:spPr>
          <a:xfrm>
            <a:off x="4163722" y="6169308"/>
            <a:ext cx="7948008" cy="369332"/>
          </a:xfrm>
          <a:prstGeom prst="rect">
            <a:avLst/>
          </a:prstGeom>
        </p:spPr>
        <p:txBody>
          <a:bodyPr wrap="square">
            <a:spAutoFit/>
          </a:bodyPr>
          <a:lstStyle/>
          <a:p>
            <a:r>
              <a:rPr lang="fr-FR" dirty="0"/>
              <a:t>http://graphics.cs.cmu.edu/nsp/course/15-462/Fall07/462/lectures/nov20a.ppt</a:t>
            </a:r>
          </a:p>
        </p:txBody>
      </p:sp>
    </p:spTree>
    <p:extLst>
      <p:ext uri="{BB962C8B-B14F-4D97-AF65-F5344CB8AC3E}">
        <p14:creationId xmlns:p14="http://schemas.microsoft.com/office/powerpoint/2010/main" val="4190492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90B6FA8-F46F-4F95-81AD-C40681C53AAC}"/>
              </a:ext>
            </a:extLst>
          </p:cNvPr>
          <p:cNvSpPr>
            <a:spLocks noGrp="1" noChangeArrowheads="1"/>
          </p:cNvSpPr>
          <p:nvPr>
            <p:ph type="title"/>
          </p:nvPr>
        </p:nvSpPr>
        <p:spPr/>
        <p:txBody>
          <a:bodyPr/>
          <a:lstStyle/>
          <a:p>
            <a:pPr eaLnBrk="1" hangingPunct="1"/>
            <a:r>
              <a:rPr lang="en-US" altLang="fr-FR"/>
              <a:t>Database Amplification</a:t>
            </a:r>
          </a:p>
        </p:txBody>
      </p:sp>
      <p:sp>
        <p:nvSpPr>
          <p:cNvPr id="5123" name="Rectangle 3">
            <a:extLst>
              <a:ext uri="{FF2B5EF4-FFF2-40B4-BE49-F238E27FC236}">
                <a16:creationId xmlns:a16="http://schemas.microsoft.com/office/drawing/2014/main" id="{F4ADF0D0-6AB8-4870-9790-0CCC74CB9DB0}"/>
              </a:ext>
            </a:extLst>
          </p:cNvPr>
          <p:cNvSpPr>
            <a:spLocks noGrp="1" noChangeArrowheads="1"/>
          </p:cNvSpPr>
          <p:nvPr>
            <p:ph type="body" idx="1"/>
          </p:nvPr>
        </p:nvSpPr>
        <p:spPr/>
        <p:txBody>
          <a:bodyPr/>
          <a:lstStyle/>
          <a:p>
            <a:pPr eaLnBrk="1" hangingPunct="1">
              <a:lnSpc>
                <a:spcPct val="90000"/>
              </a:lnSpc>
            </a:pPr>
            <a:r>
              <a:rPr lang="en-US" altLang="fr-FR"/>
              <a:t>Procedural content generation is attractive because it allows for significant database amplification</a:t>
            </a:r>
          </a:p>
          <a:p>
            <a:pPr eaLnBrk="1" hangingPunct="1">
              <a:lnSpc>
                <a:spcPct val="90000"/>
              </a:lnSpc>
            </a:pPr>
            <a:r>
              <a:rPr lang="en-US" altLang="fr-FR"/>
              <a:t>Limited input data produces rich &amp; varied output</a:t>
            </a:r>
          </a:p>
          <a:p>
            <a:pPr lvl="1" eaLnBrk="1" hangingPunct="1">
              <a:lnSpc>
                <a:spcPct val="90000"/>
              </a:lnSpc>
            </a:pPr>
            <a:r>
              <a:rPr lang="en-US" altLang="fr-FR"/>
              <a:t>ie: Perlin noise function + basic math gives fire, clouds, wood, etc.</a:t>
            </a:r>
          </a:p>
          <a:p>
            <a:pPr eaLnBrk="1" hangingPunct="1">
              <a:lnSpc>
                <a:spcPct val="90000"/>
              </a:lnSpc>
            </a:pPr>
            <a:r>
              <a:rPr lang="en-US" altLang="fr-FR"/>
              <a:t>If it can be generated on the fly…</a:t>
            </a:r>
          </a:p>
          <a:p>
            <a:pPr lvl="1" eaLnBrk="1" hangingPunct="1">
              <a:lnSpc>
                <a:spcPct val="90000"/>
              </a:lnSpc>
            </a:pPr>
            <a:r>
              <a:rPr lang="en-US" altLang="fr-FR"/>
              <a:t>Artist doesn’t have to design it</a:t>
            </a:r>
          </a:p>
          <a:p>
            <a:pPr lvl="1" eaLnBrk="1" hangingPunct="1">
              <a:lnSpc>
                <a:spcPct val="90000"/>
              </a:lnSpc>
            </a:pPr>
            <a:r>
              <a:rPr lang="en-US" altLang="fr-FR"/>
              <a:t>Don’t need to store/transmit it </a:t>
            </a:r>
            <a:endParaRPr lang="en-US" altLang="fr-FR" sz="2200"/>
          </a:p>
        </p:txBody>
      </p:sp>
    </p:spTree>
    <p:extLst>
      <p:ext uri="{BB962C8B-B14F-4D97-AF65-F5344CB8AC3E}">
        <p14:creationId xmlns:p14="http://schemas.microsoft.com/office/powerpoint/2010/main" val="2586698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E4BDCA4-2F29-4817-A8FB-B8A435182A65}"/>
              </a:ext>
            </a:extLst>
          </p:cNvPr>
          <p:cNvSpPr>
            <a:spLocks noGrp="1" noChangeArrowheads="1"/>
          </p:cNvSpPr>
          <p:nvPr>
            <p:ph type="title"/>
          </p:nvPr>
        </p:nvSpPr>
        <p:spPr/>
        <p:txBody>
          <a:bodyPr/>
          <a:lstStyle/>
          <a:p>
            <a:pPr eaLnBrk="1" hangingPunct="1"/>
            <a:r>
              <a:rPr lang="en-US" altLang="fr-FR"/>
              <a:t>L-Systems</a:t>
            </a:r>
          </a:p>
        </p:txBody>
      </p:sp>
      <p:sp>
        <p:nvSpPr>
          <p:cNvPr id="6147" name="Rectangle 3">
            <a:extLst>
              <a:ext uri="{FF2B5EF4-FFF2-40B4-BE49-F238E27FC236}">
                <a16:creationId xmlns:a16="http://schemas.microsoft.com/office/drawing/2014/main" id="{3D96E4F3-2DB0-410A-BE90-DCB8221B9175}"/>
              </a:ext>
            </a:extLst>
          </p:cNvPr>
          <p:cNvSpPr>
            <a:spLocks noGrp="1" noChangeArrowheads="1"/>
          </p:cNvSpPr>
          <p:nvPr>
            <p:ph type="body" idx="1"/>
          </p:nvPr>
        </p:nvSpPr>
        <p:spPr/>
        <p:txBody>
          <a:bodyPr/>
          <a:lstStyle/>
          <a:p>
            <a:pPr eaLnBrk="1" hangingPunct="1"/>
            <a:r>
              <a:rPr lang="en-US" altLang="fr-FR"/>
              <a:t>Developed by Aristid Lindenmayer to model the development of plants</a:t>
            </a:r>
          </a:p>
          <a:p>
            <a:pPr eaLnBrk="1" hangingPunct="1"/>
            <a:r>
              <a:rPr lang="en-US" altLang="fr-FR"/>
              <a:t>Based on parallel string-rewriting rules</a:t>
            </a:r>
          </a:p>
          <a:p>
            <a:pPr eaLnBrk="1" hangingPunct="1"/>
            <a:r>
              <a:rPr lang="en-US" altLang="fr-FR"/>
              <a:t>Excellent for modelling organic objects and fractals</a:t>
            </a:r>
          </a:p>
        </p:txBody>
      </p:sp>
    </p:spTree>
    <p:extLst>
      <p:ext uri="{BB962C8B-B14F-4D97-AF65-F5344CB8AC3E}">
        <p14:creationId xmlns:p14="http://schemas.microsoft.com/office/powerpoint/2010/main" val="833204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BA332FD-8EE6-4B06-853C-EDD7B94961E6}"/>
              </a:ext>
            </a:extLst>
          </p:cNvPr>
          <p:cNvSpPr>
            <a:spLocks noGrp="1" noChangeArrowheads="1"/>
          </p:cNvSpPr>
          <p:nvPr>
            <p:ph type="title"/>
          </p:nvPr>
        </p:nvSpPr>
        <p:spPr/>
        <p:txBody>
          <a:bodyPr/>
          <a:lstStyle/>
          <a:p>
            <a:pPr eaLnBrk="1" hangingPunct="1"/>
            <a:r>
              <a:rPr lang="en-US" altLang="fr-FR"/>
              <a:t>L-Systems Grammar</a:t>
            </a:r>
          </a:p>
        </p:txBody>
      </p:sp>
      <p:sp>
        <p:nvSpPr>
          <p:cNvPr id="7171" name="Rectangle 3">
            <a:extLst>
              <a:ext uri="{FF2B5EF4-FFF2-40B4-BE49-F238E27FC236}">
                <a16:creationId xmlns:a16="http://schemas.microsoft.com/office/drawing/2014/main" id="{7DD584B4-AB32-4E5A-8729-38138E03B813}"/>
              </a:ext>
            </a:extLst>
          </p:cNvPr>
          <p:cNvSpPr>
            <a:spLocks noGrp="1" noChangeArrowheads="1"/>
          </p:cNvSpPr>
          <p:nvPr>
            <p:ph type="body" idx="1"/>
          </p:nvPr>
        </p:nvSpPr>
        <p:spPr/>
        <p:txBody>
          <a:bodyPr/>
          <a:lstStyle/>
          <a:p>
            <a:pPr eaLnBrk="1" hangingPunct="1">
              <a:lnSpc>
                <a:spcPct val="80000"/>
              </a:lnSpc>
            </a:pPr>
            <a:r>
              <a:rPr lang="en-US" altLang="fr-FR" sz="2600"/>
              <a:t>Begin with a set of “productions” (replacement rules) and a “seed” axiom</a:t>
            </a:r>
          </a:p>
          <a:p>
            <a:pPr eaLnBrk="1" hangingPunct="1">
              <a:lnSpc>
                <a:spcPct val="80000"/>
              </a:lnSpc>
            </a:pPr>
            <a:r>
              <a:rPr lang="en-US" altLang="fr-FR" sz="2600"/>
              <a:t>In parallel, all matching productions are replaced with their right-hand sides</a:t>
            </a:r>
          </a:p>
          <a:p>
            <a:pPr eaLnBrk="1" hangingPunct="1">
              <a:lnSpc>
                <a:spcPct val="80000"/>
              </a:lnSpc>
            </a:pPr>
            <a:r>
              <a:rPr lang="en-US" altLang="fr-FR" sz="2600"/>
              <a:t>Ex:</a:t>
            </a:r>
          </a:p>
          <a:p>
            <a:pPr lvl="1" eaLnBrk="1" hangingPunct="1">
              <a:lnSpc>
                <a:spcPct val="80000"/>
              </a:lnSpc>
            </a:pPr>
            <a:r>
              <a:rPr lang="en-US" altLang="fr-FR" sz="2200"/>
              <a:t>Rules:</a:t>
            </a:r>
          </a:p>
          <a:p>
            <a:pPr lvl="2" eaLnBrk="1" hangingPunct="1">
              <a:lnSpc>
                <a:spcPct val="80000"/>
              </a:lnSpc>
            </a:pPr>
            <a:r>
              <a:rPr lang="en-US" altLang="fr-FR" sz="2100"/>
              <a:t>B -&gt; ACA</a:t>
            </a:r>
          </a:p>
          <a:p>
            <a:pPr lvl="2" eaLnBrk="1" hangingPunct="1">
              <a:lnSpc>
                <a:spcPct val="80000"/>
              </a:lnSpc>
            </a:pPr>
            <a:r>
              <a:rPr lang="en-US" altLang="fr-FR" sz="2100"/>
              <a:t>A -&gt; B</a:t>
            </a:r>
          </a:p>
          <a:p>
            <a:pPr lvl="1" eaLnBrk="1" hangingPunct="1">
              <a:lnSpc>
                <a:spcPct val="80000"/>
              </a:lnSpc>
            </a:pPr>
            <a:r>
              <a:rPr lang="en-US" altLang="fr-FR" sz="2200"/>
              <a:t>Axiom: AA</a:t>
            </a:r>
          </a:p>
          <a:p>
            <a:pPr lvl="1" eaLnBrk="1" hangingPunct="1">
              <a:lnSpc>
                <a:spcPct val="80000"/>
              </a:lnSpc>
            </a:pPr>
            <a:r>
              <a:rPr lang="en-US" altLang="fr-FR" sz="2200"/>
              <a:t>Sequence: AA, BB, ACAACA, BCBBCB, etc.</a:t>
            </a:r>
          </a:p>
          <a:p>
            <a:pPr eaLnBrk="1" hangingPunct="1">
              <a:lnSpc>
                <a:spcPct val="80000"/>
              </a:lnSpc>
            </a:pPr>
            <a:r>
              <a:rPr lang="en-US" altLang="fr-FR" sz="2600"/>
              <a:t>Strings are converted to graphic representations via interpretation as turtle graphics commands</a:t>
            </a:r>
          </a:p>
          <a:p>
            <a:pPr lvl="4" eaLnBrk="1" hangingPunct="1">
              <a:lnSpc>
                <a:spcPct val="80000"/>
              </a:lnSpc>
              <a:buFont typeface="Wingdings" panose="05000000000000000000" pitchFamily="2" charset="2"/>
              <a:buNone/>
            </a:pPr>
            <a:endParaRPr lang="en-US" altLang="fr-FR"/>
          </a:p>
        </p:txBody>
      </p:sp>
    </p:spTree>
    <p:extLst>
      <p:ext uri="{BB962C8B-B14F-4D97-AF65-F5344CB8AC3E}">
        <p14:creationId xmlns:p14="http://schemas.microsoft.com/office/powerpoint/2010/main" val="3309485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4A6FF54-1115-4CE3-8424-56D365C2AE86}"/>
              </a:ext>
            </a:extLst>
          </p:cNvPr>
          <p:cNvSpPr>
            <a:spLocks noGrp="1" noChangeArrowheads="1"/>
          </p:cNvSpPr>
          <p:nvPr>
            <p:ph type="title"/>
          </p:nvPr>
        </p:nvSpPr>
        <p:spPr/>
        <p:txBody>
          <a:bodyPr/>
          <a:lstStyle/>
          <a:p>
            <a:pPr eaLnBrk="1" hangingPunct="1"/>
            <a:r>
              <a:rPr lang="en-US" altLang="fr-FR"/>
              <a:t>Turtle Commands</a:t>
            </a:r>
          </a:p>
        </p:txBody>
      </p:sp>
      <p:sp>
        <p:nvSpPr>
          <p:cNvPr id="8195" name="AutoShape 3">
            <a:extLst>
              <a:ext uri="{FF2B5EF4-FFF2-40B4-BE49-F238E27FC236}">
                <a16:creationId xmlns:a16="http://schemas.microsoft.com/office/drawing/2014/main" id="{F0E73974-D119-4395-B0E8-1699E04DF5D5}"/>
              </a:ext>
            </a:extLst>
          </p:cNvPr>
          <p:cNvSpPr>
            <a:spLocks noChangeAspect="1" noChangeArrowheads="1"/>
          </p:cNvSpPr>
          <p:nvPr>
            <p:ph type="body" idx="1"/>
          </p:nvPr>
        </p:nvSpPr>
        <p:spPr/>
        <p:txBody>
          <a:bodyPr/>
          <a:lstStyle/>
          <a:p>
            <a:pPr eaLnBrk="1" hangingPunct="1"/>
            <a:r>
              <a:rPr lang="en-US" altLang="fr-FR"/>
              <a:t>F</a:t>
            </a:r>
            <a:r>
              <a:rPr lang="en-US" altLang="fr-FR" baseline="-25000"/>
              <a:t>x</a:t>
            </a:r>
            <a:r>
              <a:rPr lang="en-US" altLang="fr-FR"/>
              <a:t>: move forward one step, drawing a line</a:t>
            </a:r>
          </a:p>
          <a:p>
            <a:pPr eaLnBrk="1" hangingPunct="1"/>
            <a:r>
              <a:rPr lang="en-US" altLang="fr-FR"/>
              <a:t>f</a:t>
            </a:r>
            <a:r>
              <a:rPr lang="en-US" altLang="fr-FR" baseline="-25000"/>
              <a:t>x</a:t>
            </a:r>
            <a:r>
              <a:rPr lang="en-US" altLang="fr-FR"/>
              <a:t>: move forward one step, without drawing a line</a:t>
            </a:r>
          </a:p>
          <a:p>
            <a:pPr eaLnBrk="1" hangingPunct="1"/>
            <a:r>
              <a:rPr lang="en-US" altLang="fr-FR"/>
              <a:t>+</a:t>
            </a:r>
            <a:r>
              <a:rPr lang="en-US" altLang="fr-FR" baseline="-25000"/>
              <a:t>x</a:t>
            </a:r>
            <a:r>
              <a:rPr lang="en-US" altLang="fr-FR"/>
              <a:t>: turn left by angle ∂</a:t>
            </a:r>
          </a:p>
          <a:p>
            <a:pPr eaLnBrk="1" hangingPunct="1"/>
            <a:r>
              <a:rPr lang="en-US" altLang="fr-FR"/>
              <a:t>-</a:t>
            </a:r>
            <a:r>
              <a:rPr lang="en-US" altLang="fr-FR" baseline="-25000"/>
              <a:t>x</a:t>
            </a:r>
            <a:r>
              <a:rPr lang="en-US" altLang="fr-FR"/>
              <a:t>: turn right by angle ∂</a:t>
            </a:r>
          </a:p>
        </p:txBody>
      </p:sp>
      <p:pic>
        <p:nvPicPr>
          <p:cNvPr id="8196" name="Picture 4">
            <a:extLst>
              <a:ext uri="{FF2B5EF4-FFF2-40B4-BE49-F238E27FC236}">
                <a16:creationId xmlns:a16="http://schemas.microsoft.com/office/drawing/2014/main" id="{6FD2ED49-D7D9-4FF8-A35A-25F54F59E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189" y="4800601"/>
            <a:ext cx="461962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1448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CB54485-6D9B-45D4-BC00-61692C8170A9}"/>
              </a:ext>
            </a:extLst>
          </p:cNvPr>
          <p:cNvSpPr>
            <a:spLocks noGrp="1" noChangeArrowheads="1"/>
          </p:cNvSpPr>
          <p:nvPr>
            <p:ph type="title"/>
          </p:nvPr>
        </p:nvSpPr>
        <p:spPr/>
        <p:txBody>
          <a:bodyPr/>
          <a:lstStyle/>
          <a:p>
            <a:pPr eaLnBrk="1" hangingPunct="1"/>
            <a:r>
              <a:rPr lang="en-US" altLang="fr-FR"/>
              <a:t>L-Systems Example: </a:t>
            </a:r>
            <a:br>
              <a:rPr lang="en-US" altLang="fr-FR"/>
            </a:br>
            <a:r>
              <a:rPr lang="en-US" altLang="fr-FR"/>
              <a:t>Koch Snowflake</a:t>
            </a:r>
          </a:p>
        </p:txBody>
      </p:sp>
      <p:sp>
        <p:nvSpPr>
          <p:cNvPr id="9219" name="Rectangle 3">
            <a:extLst>
              <a:ext uri="{FF2B5EF4-FFF2-40B4-BE49-F238E27FC236}">
                <a16:creationId xmlns:a16="http://schemas.microsoft.com/office/drawing/2014/main" id="{F7FD7D05-0F30-4A0D-BB04-F5A453001628}"/>
              </a:ext>
            </a:extLst>
          </p:cNvPr>
          <p:cNvSpPr>
            <a:spLocks noGrp="1" noChangeArrowheads="1"/>
          </p:cNvSpPr>
          <p:nvPr>
            <p:ph type="body" idx="1"/>
          </p:nvPr>
        </p:nvSpPr>
        <p:spPr/>
        <p:txBody>
          <a:bodyPr/>
          <a:lstStyle/>
          <a:p>
            <a:pPr eaLnBrk="1" hangingPunct="1"/>
            <a:r>
              <a:rPr lang="en-US" altLang="fr-FR"/>
              <a:t>Axiom: F-F-F-F 	∂ :90 degrees</a:t>
            </a:r>
          </a:p>
          <a:p>
            <a:pPr eaLnBrk="1" hangingPunct="1"/>
            <a:r>
              <a:rPr lang="en-US" altLang="fr-FR"/>
              <a:t>F -&gt; F-F+F+FF-F-F+F</a:t>
            </a:r>
          </a:p>
        </p:txBody>
      </p:sp>
      <p:pic>
        <p:nvPicPr>
          <p:cNvPr id="9220" name="Picture 4">
            <a:extLst>
              <a:ext uri="{FF2B5EF4-FFF2-40B4-BE49-F238E27FC236}">
                <a16:creationId xmlns:a16="http://schemas.microsoft.com/office/drawing/2014/main" id="{73C7268C-6356-42F7-9DA5-F2705AC58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2857500"/>
            <a:ext cx="3929063"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271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90858B7-58D1-4245-AA33-0E3728AFFFE8}"/>
              </a:ext>
            </a:extLst>
          </p:cNvPr>
          <p:cNvSpPr>
            <a:spLocks noGrp="1" noChangeArrowheads="1"/>
          </p:cNvSpPr>
          <p:nvPr>
            <p:ph type="title"/>
          </p:nvPr>
        </p:nvSpPr>
        <p:spPr/>
        <p:txBody>
          <a:bodyPr/>
          <a:lstStyle/>
          <a:p>
            <a:pPr eaLnBrk="1" hangingPunct="1"/>
            <a:r>
              <a:rPr lang="en-US" altLang="fr-FR"/>
              <a:t>L-Systems Example:</a:t>
            </a:r>
            <a:br>
              <a:rPr lang="en-US" altLang="fr-FR"/>
            </a:br>
            <a:r>
              <a:rPr lang="en-US" altLang="fr-FR"/>
              <a:t>Dragon Curve</a:t>
            </a:r>
          </a:p>
        </p:txBody>
      </p:sp>
      <p:sp>
        <p:nvSpPr>
          <p:cNvPr id="10243" name="Rectangle 3">
            <a:extLst>
              <a:ext uri="{FF2B5EF4-FFF2-40B4-BE49-F238E27FC236}">
                <a16:creationId xmlns:a16="http://schemas.microsoft.com/office/drawing/2014/main" id="{4E17824B-DDD8-4EF5-B4A5-2BBB67107FF2}"/>
              </a:ext>
            </a:extLst>
          </p:cNvPr>
          <p:cNvSpPr>
            <a:spLocks noGrp="1" noChangeArrowheads="1"/>
          </p:cNvSpPr>
          <p:nvPr>
            <p:ph type="body" idx="1"/>
          </p:nvPr>
        </p:nvSpPr>
        <p:spPr/>
        <p:txBody>
          <a:bodyPr/>
          <a:lstStyle/>
          <a:p>
            <a:pPr eaLnBrk="1" hangingPunct="1"/>
            <a:r>
              <a:rPr lang="en-US" altLang="fr-FR"/>
              <a:t>Axiom:F</a:t>
            </a:r>
            <a:r>
              <a:rPr lang="en-US" altLang="fr-FR" baseline="-25000"/>
              <a:t>l</a:t>
            </a:r>
            <a:r>
              <a:rPr lang="en-US" altLang="fr-FR"/>
              <a:t> 	∂ :90 degrees 	n:10 iterations</a:t>
            </a:r>
          </a:p>
          <a:p>
            <a:pPr eaLnBrk="1" hangingPunct="1"/>
            <a:r>
              <a:rPr lang="en-US" altLang="fr-FR"/>
              <a:t>F</a:t>
            </a:r>
            <a:r>
              <a:rPr lang="en-US" altLang="fr-FR" baseline="-25000"/>
              <a:t>l</a:t>
            </a:r>
            <a:r>
              <a:rPr lang="en-US" altLang="fr-FR"/>
              <a:t> -&gt; F</a:t>
            </a:r>
            <a:r>
              <a:rPr lang="en-US" altLang="fr-FR" baseline="-25000"/>
              <a:t>l</a:t>
            </a:r>
            <a:r>
              <a:rPr lang="en-US" altLang="fr-FR"/>
              <a:t>+F</a:t>
            </a:r>
            <a:r>
              <a:rPr lang="en-US" altLang="fr-FR" baseline="-25000"/>
              <a:t>r</a:t>
            </a:r>
            <a:r>
              <a:rPr lang="en-US" altLang="fr-FR"/>
              <a:t>+</a:t>
            </a:r>
          </a:p>
          <a:p>
            <a:pPr eaLnBrk="1" hangingPunct="1"/>
            <a:r>
              <a:rPr lang="en-US" altLang="fr-FR"/>
              <a:t>F</a:t>
            </a:r>
            <a:r>
              <a:rPr lang="en-US" altLang="fr-FR" baseline="-25000"/>
              <a:t>r</a:t>
            </a:r>
            <a:r>
              <a:rPr lang="en-US" altLang="fr-FR"/>
              <a:t> -&gt; F</a:t>
            </a:r>
            <a:r>
              <a:rPr lang="en-US" altLang="fr-FR" baseline="-25000"/>
              <a:t>l</a:t>
            </a:r>
            <a:r>
              <a:rPr lang="en-US" altLang="fr-FR"/>
              <a:t>-F</a:t>
            </a:r>
            <a:r>
              <a:rPr lang="en-US" altLang="fr-FR" baseline="-25000"/>
              <a:t>r</a:t>
            </a:r>
            <a:r>
              <a:rPr lang="en-US" altLang="fr-FR"/>
              <a:t>-</a:t>
            </a:r>
          </a:p>
          <a:p>
            <a:pPr eaLnBrk="1" hangingPunct="1"/>
            <a:endParaRPr lang="en-US" altLang="fr-FR"/>
          </a:p>
        </p:txBody>
      </p:sp>
      <p:pic>
        <p:nvPicPr>
          <p:cNvPr id="10244" name="Picture 5">
            <a:extLst>
              <a:ext uri="{FF2B5EF4-FFF2-40B4-BE49-F238E27FC236}">
                <a16:creationId xmlns:a16="http://schemas.microsoft.com/office/drawing/2014/main" id="{82AB4CBE-822A-4CEA-BE7C-F64AA21B8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1" y="3086100"/>
            <a:ext cx="4010025"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5147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1A93A-819C-490B-9AE1-DA84A1D41071}"/>
              </a:ext>
            </a:extLst>
          </p:cNvPr>
          <p:cNvSpPr>
            <a:spLocks noGrp="1"/>
          </p:cNvSpPr>
          <p:nvPr>
            <p:ph type="title"/>
          </p:nvPr>
        </p:nvSpPr>
        <p:spPr/>
        <p:txBody>
          <a:bodyPr/>
          <a:lstStyle/>
          <a:p>
            <a:r>
              <a:rPr lang="fr-FR" dirty="0"/>
              <a:t>Example : Koch </a:t>
            </a:r>
            <a:r>
              <a:rPr lang="fr-FR" dirty="0" err="1"/>
              <a:t>Snowflakes</a:t>
            </a:r>
            <a:endParaRPr lang="fr-FR" dirty="0"/>
          </a:p>
        </p:txBody>
      </p:sp>
      <p:sp>
        <p:nvSpPr>
          <p:cNvPr id="6" name="Espace réservé du contenu 5">
            <a:extLst>
              <a:ext uri="{FF2B5EF4-FFF2-40B4-BE49-F238E27FC236}">
                <a16:creationId xmlns:a16="http://schemas.microsoft.com/office/drawing/2014/main" id="{92CC10C6-9BAD-4C70-B6E5-29B88C29761D}"/>
              </a:ext>
            </a:extLst>
          </p:cNvPr>
          <p:cNvSpPr>
            <a:spLocks noGrp="1"/>
          </p:cNvSpPr>
          <p:nvPr>
            <p:ph idx="1"/>
          </p:nvPr>
        </p:nvSpPr>
        <p:spPr/>
        <p:txBody>
          <a:bodyPr>
            <a:normAutofit fontScale="92500" lnSpcReduction="20000"/>
          </a:bodyPr>
          <a:lstStyle/>
          <a:p>
            <a:r>
              <a:rPr lang="pt-BR" dirty="0"/>
              <a:t>n=0 : f -- f -- f</a:t>
            </a:r>
          </a:p>
          <a:p>
            <a:r>
              <a:rPr lang="fr-FR" dirty="0"/>
              <a:t>n=1 : f + f -- f + f -- f + f -- f + f -- f + f -- f + f</a:t>
            </a:r>
          </a:p>
          <a:p>
            <a:r>
              <a:rPr lang="fr-FR" dirty="0"/>
              <a:t>n=2 : f + f -- f + f + f + f + f -- f + f -- f + f -- f + f + f</a:t>
            </a:r>
          </a:p>
          <a:p>
            <a:pPr marL="0" indent="0">
              <a:buNone/>
            </a:pPr>
            <a:r>
              <a:rPr lang="fr-FR" dirty="0"/>
              <a:t>   + f -- f + f -- f + f -- f + f + f + f + f -- f + f -- f + f -- f</a:t>
            </a:r>
          </a:p>
          <a:p>
            <a:pPr marL="0" indent="0">
              <a:buNone/>
            </a:pPr>
            <a:r>
              <a:rPr lang="fr-FR" dirty="0"/>
              <a:t>   + f + f + f -- f + f -- f + f -- f + f + f + f + f -- f + f -- f</a:t>
            </a:r>
          </a:p>
          <a:p>
            <a:pPr marL="0" indent="0">
              <a:buNone/>
            </a:pPr>
            <a:r>
              <a:rPr lang="fr-FR" dirty="0"/>
              <a:t>   + f -- f + f + f + f -- f + f</a:t>
            </a:r>
          </a:p>
          <a:p>
            <a:r>
              <a:rPr lang="en-US" dirty="0"/>
              <a:t>Assign meaning to each component of the alphabet</a:t>
            </a:r>
          </a:p>
          <a:p>
            <a:r>
              <a:rPr lang="fr-FR" dirty="0"/>
              <a:t>f </a:t>
            </a:r>
            <a:r>
              <a:rPr lang="fr-FR" dirty="0" err="1"/>
              <a:t>draw</a:t>
            </a:r>
            <a:r>
              <a:rPr lang="fr-FR" dirty="0"/>
              <a:t> </a:t>
            </a:r>
            <a:r>
              <a:rPr lang="fr-FR" dirty="0" err="1"/>
              <a:t>forwards</a:t>
            </a:r>
            <a:endParaRPr lang="fr-FR" dirty="0"/>
          </a:p>
          <a:p>
            <a:r>
              <a:rPr lang="fr-FR" dirty="0"/>
              <a:t>+ </a:t>
            </a:r>
            <a:r>
              <a:rPr lang="fr-FR" dirty="0" err="1"/>
              <a:t>turn</a:t>
            </a:r>
            <a:r>
              <a:rPr lang="fr-FR" dirty="0"/>
              <a:t> 60 </a:t>
            </a:r>
            <a:r>
              <a:rPr lang="fr-FR" dirty="0" err="1"/>
              <a:t>degrees</a:t>
            </a:r>
            <a:r>
              <a:rPr lang="fr-FR" dirty="0"/>
              <a:t> right</a:t>
            </a:r>
          </a:p>
          <a:p>
            <a:r>
              <a:rPr lang="fr-FR" dirty="0"/>
              <a:t>- </a:t>
            </a:r>
            <a:r>
              <a:rPr lang="fr-FR" dirty="0" err="1"/>
              <a:t>turn</a:t>
            </a:r>
            <a:r>
              <a:rPr lang="fr-FR" dirty="0"/>
              <a:t> 60 </a:t>
            </a:r>
            <a:r>
              <a:rPr lang="fr-FR" dirty="0" err="1"/>
              <a:t>degrees</a:t>
            </a:r>
            <a:r>
              <a:rPr lang="fr-FR" dirty="0"/>
              <a:t> </a:t>
            </a:r>
            <a:r>
              <a:rPr lang="fr-FR" dirty="0" err="1"/>
              <a:t>left</a:t>
            </a:r>
            <a:endParaRPr lang="fr-FR" dirty="0"/>
          </a:p>
        </p:txBody>
      </p:sp>
      <p:pic>
        <p:nvPicPr>
          <p:cNvPr id="7" name="Image 6">
            <a:extLst>
              <a:ext uri="{FF2B5EF4-FFF2-40B4-BE49-F238E27FC236}">
                <a16:creationId xmlns:a16="http://schemas.microsoft.com/office/drawing/2014/main" id="{1446C2DE-0A11-42CA-B538-724C42D6A81A}"/>
              </a:ext>
            </a:extLst>
          </p:cNvPr>
          <p:cNvPicPr>
            <a:picLocks noChangeAspect="1"/>
          </p:cNvPicPr>
          <p:nvPr/>
        </p:nvPicPr>
        <p:blipFill>
          <a:blip r:embed="rId2"/>
          <a:stretch>
            <a:fillRect/>
          </a:stretch>
        </p:blipFill>
        <p:spPr>
          <a:xfrm>
            <a:off x="9133684" y="475334"/>
            <a:ext cx="1026316" cy="1024342"/>
          </a:xfrm>
          <a:prstGeom prst="rect">
            <a:avLst/>
          </a:prstGeom>
        </p:spPr>
      </p:pic>
      <p:sp>
        <p:nvSpPr>
          <p:cNvPr id="8" name="ZoneTexte 7">
            <a:extLst>
              <a:ext uri="{FF2B5EF4-FFF2-40B4-BE49-F238E27FC236}">
                <a16:creationId xmlns:a16="http://schemas.microsoft.com/office/drawing/2014/main" id="{04A9791C-A724-42A7-B084-87C746404712}"/>
              </a:ext>
            </a:extLst>
          </p:cNvPr>
          <p:cNvSpPr txBox="1"/>
          <p:nvPr/>
        </p:nvSpPr>
        <p:spPr>
          <a:xfrm>
            <a:off x="10295123" y="658574"/>
            <a:ext cx="566181" cy="369332"/>
          </a:xfrm>
          <a:prstGeom prst="rect">
            <a:avLst/>
          </a:prstGeom>
          <a:noFill/>
        </p:spPr>
        <p:txBody>
          <a:bodyPr wrap="none" rtlCol="0">
            <a:spAutoFit/>
          </a:bodyPr>
          <a:lstStyle/>
          <a:p>
            <a:r>
              <a:rPr lang="fr-FR" dirty="0"/>
              <a:t>N=1</a:t>
            </a:r>
          </a:p>
        </p:txBody>
      </p:sp>
      <p:pic>
        <p:nvPicPr>
          <p:cNvPr id="9" name="Image 8">
            <a:extLst>
              <a:ext uri="{FF2B5EF4-FFF2-40B4-BE49-F238E27FC236}">
                <a16:creationId xmlns:a16="http://schemas.microsoft.com/office/drawing/2014/main" id="{6496C064-9077-41CF-806C-B5BFFBA6A7AF}"/>
              </a:ext>
            </a:extLst>
          </p:cNvPr>
          <p:cNvPicPr>
            <a:picLocks noChangeAspect="1"/>
          </p:cNvPicPr>
          <p:nvPr/>
        </p:nvPicPr>
        <p:blipFill>
          <a:blip r:embed="rId3"/>
          <a:stretch>
            <a:fillRect/>
          </a:stretch>
        </p:blipFill>
        <p:spPr>
          <a:xfrm>
            <a:off x="9219296" y="1690688"/>
            <a:ext cx="1026316" cy="1024342"/>
          </a:xfrm>
          <a:prstGeom prst="rect">
            <a:avLst/>
          </a:prstGeom>
        </p:spPr>
      </p:pic>
      <p:sp>
        <p:nvSpPr>
          <p:cNvPr id="10" name="ZoneTexte 9">
            <a:extLst>
              <a:ext uri="{FF2B5EF4-FFF2-40B4-BE49-F238E27FC236}">
                <a16:creationId xmlns:a16="http://schemas.microsoft.com/office/drawing/2014/main" id="{5F823550-6A45-422E-930D-605A07415DAC}"/>
              </a:ext>
            </a:extLst>
          </p:cNvPr>
          <p:cNvSpPr txBox="1"/>
          <p:nvPr/>
        </p:nvSpPr>
        <p:spPr>
          <a:xfrm>
            <a:off x="10336124" y="1924964"/>
            <a:ext cx="566181" cy="369332"/>
          </a:xfrm>
          <a:prstGeom prst="rect">
            <a:avLst/>
          </a:prstGeom>
          <a:noFill/>
        </p:spPr>
        <p:txBody>
          <a:bodyPr wrap="none" rtlCol="0">
            <a:spAutoFit/>
          </a:bodyPr>
          <a:lstStyle/>
          <a:p>
            <a:r>
              <a:rPr lang="fr-FR" dirty="0"/>
              <a:t>N=2</a:t>
            </a:r>
          </a:p>
        </p:txBody>
      </p:sp>
      <p:pic>
        <p:nvPicPr>
          <p:cNvPr id="11" name="Image 10">
            <a:extLst>
              <a:ext uri="{FF2B5EF4-FFF2-40B4-BE49-F238E27FC236}">
                <a16:creationId xmlns:a16="http://schemas.microsoft.com/office/drawing/2014/main" id="{58F35A54-B19D-4453-8CB3-2E7B614B723F}"/>
              </a:ext>
            </a:extLst>
          </p:cNvPr>
          <p:cNvPicPr>
            <a:picLocks noChangeAspect="1"/>
          </p:cNvPicPr>
          <p:nvPr/>
        </p:nvPicPr>
        <p:blipFill>
          <a:blip r:embed="rId4"/>
          <a:stretch>
            <a:fillRect/>
          </a:stretch>
        </p:blipFill>
        <p:spPr>
          <a:xfrm>
            <a:off x="9268807" y="3016251"/>
            <a:ext cx="1026316" cy="1024342"/>
          </a:xfrm>
          <a:prstGeom prst="rect">
            <a:avLst/>
          </a:prstGeom>
        </p:spPr>
      </p:pic>
      <p:sp>
        <p:nvSpPr>
          <p:cNvPr id="12" name="ZoneTexte 11">
            <a:extLst>
              <a:ext uri="{FF2B5EF4-FFF2-40B4-BE49-F238E27FC236}">
                <a16:creationId xmlns:a16="http://schemas.microsoft.com/office/drawing/2014/main" id="{78EFD56A-0AB6-4709-8884-78996C49EBA2}"/>
              </a:ext>
            </a:extLst>
          </p:cNvPr>
          <p:cNvSpPr txBox="1"/>
          <p:nvPr/>
        </p:nvSpPr>
        <p:spPr>
          <a:xfrm>
            <a:off x="10406522" y="3187727"/>
            <a:ext cx="566181" cy="369332"/>
          </a:xfrm>
          <a:prstGeom prst="rect">
            <a:avLst/>
          </a:prstGeom>
          <a:noFill/>
        </p:spPr>
        <p:txBody>
          <a:bodyPr wrap="none" rtlCol="0">
            <a:spAutoFit/>
          </a:bodyPr>
          <a:lstStyle/>
          <a:p>
            <a:r>
              <a:rPr lang="fr-FR" dirty="0"/>
              <a:t>N=3</a:t>
            </a:r>
          </a:p>
        </p:txBody>
      </p:sp>
      <p:pic>
        <p:nvPicPr>
          <p:cNvPr id="13" name="Image 12">
            <a:extLst>
              <a:ext uri="{FF2B5EF4-FFF2-40B4-BE49-F238E27FC236}">
                <a16:creationId xmlns:a16="http://schemas.microsoft.com/office/drawing/2014/main" id="{BF9216EA-6DAA-4EF9-900E-73DA91DD1E01}"/>
              </a:ext>
            </a:extLst>
          </p:cNvPr>
          <p:cNvPicPr>
            <a:picLocks noChangeAspect="1"/>
          </p:cNvPicPr>
          <p:nvPr/>
        </p:nvPicPr>
        <p:blipFill>
          <a:blip r:embed="rId5"/>
          <a:stretch>
            <a:fillRect/>
          </a:stretch>
        </p:blipFill>
        <p:spPr>
          <a:xfrm>
            <a:off x="9268807" y="4290750"/>
            <a:ext cx="1026316" cy="1024342"/>
          </a:xfrm>
          <a:prstGeom prst="rect">
            <a:avLst/>
          </a:prstGeom>
        </p:spPr>
      </p:pic>
      <p:sp>
        <p:nvSpPr>
          <p:cNvPr id="14" name="ZoneTexte 13">
            <a:extLst>
              <a:ext uri="{FF2B5EF4-FFF2-40B4-BE49-F238E27FC236}">
                <a16:creationId xmlns:a16="http://schemas.microsoft.com/office/drawing/2014/main" id="{0A84E3E0-8D48-444A-ABE4-3555D92F9355}"/>
              </a:ext>
            </a:extLst>
          </p:cNvPr>
          <p:cNvSpPr txBox="1"/>
          <p:nvPr/>
        </p:nvSpPr>
        <p:spPr>
          <a:xfrm>
            <a:off x="10396416" y="4450490"/>
            <a:ext cx="566181" cy="369332"/>
          </a:xfrm>
          <a:prstGeom prst="rect">
            <a:avLst/>
          </a:prstGeom>
          <a:noFill/>
        </p:spPr>
        <p:txBody>
          <a:bodyPr wrap="none" rtlCol="0">
            <a:spAutoFit/>
          </a:bodyPr>
          <a:lstStyle/>
          <a:p>
            <a:r>
              <a:rPr lang="fr-FR" dirty="0"/>
              <a:t>N=4</a:t>
            </a:r>
          </a:p>
        </p:txBody>
      </p:sp>
    </p:spTree>
    <p:extLst>
      <p:ext uri="{BB962C8B-B14F-4D97-AF65-F5344CB8AC3E}">
        <p14:creationId xmlns:p14="http://schemas.microsoft.com/office/powerpoint/2010/main" val="895230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B982B76-91A2-47B5-8E86-A9E951ABE498}"/>
              </a:ext>
            </a:extLst>
          </p:cNvPr>
          <p:cNvSpPr>
            <a:spLocks noGrp="1" noChangeArrowheads="1"/>
          </p:cNvSpPr>
          <p:nvPr>
            <p:ph type="title"/>
          </p:nvPr>
        </p:nvSpPr>
        <p:spPr/>
        <p:txBody>
          <a:bodyPr/>
          <a:lstStyle/>
          <a:p>
            <a:pPr eaLnBrk="1" hangingPunct="1"/>
            <a:r>
              <a:rPr lang="en-US" altLang="fr-FR"/>
              <a:t>L-Systems Grammar: </a:t>
            </a:r>
            <a:br>
              <a:rPr lang="en-US" altLang="fr-FR"/>
            </a:br>
            <a:r>
              <a:rPr lang="en-US" altLang="fr-FR"/>
              <a:t>Extensions</a:t>
            </a:r>
          </a:p>
        </p:txBody>
      </p:sp>
      <p:sp>
        <p:nvSpPr>
          <p:cNvPr id="11267" name="Rectangle 3">
            <a:extLst>
              <a:ext uri="{FF2B5EF4-FFF2-40B4-BE49-F238E27FC236}">
                <a16:creationId xmlns:a16="http://schemas.microsoft.com/office/drawing/2014/main" id="{0A3B9870-56BC-4DFF-9D7A-28EE708AE497}"/>
              </a:ext>
            </a:extLst>
          </p:cNvPr>
          <p:cNvSpPr>
            <a:spLocks noGrp="1" noChangeArrowheads="1"/>
          </p:cNvSpPr>
          <p:nvPr>
            <p:ph type="body" idx="1"/>
          </p:nvPr>
        </p:nvSpPr>
        <p:spPr/>
        <p:txBody>
          <a:bodyPr/>
          <a:lstStyle/>
          <a:p>
            <a:pPr eaLnBrk="1" hangingPunct="1">
              <a:lnSpc>
                <a:spcPct val="90000"/>
              </a:lnSpc>
            </a:pPr>
            <a:r>
              <a:rPr lang="en-US" altLang="fr-FR"/>
              <a:t>Basic L-Systems have inspired a large number of variations</a:t>
            </a:r>
          </a:p>
          <a:p>
            <a:pPr eaLnBrk="1" hangingPunct="1">
              <a:lnSpc>
                <a:spcPct val="90000"/>
              </a:lnSpc>
            </a:pPr>
            <a:r>
              <a:rPr lang="en-US" altLang="fr-FR"/>
              <a:t>Context sensitive: productions look at neighboring symbols</a:t>
            </a:r>
          </a:p>
          <a:p>
            <a:pPr eaLnBrk="1" hangingPunct="1">
              <a:lnSpc>
                <a:spcPct val="90000"/>
              </a:lnSpc>
            </a:pPr>
            <a:r>
              <a:rPr lang="en-US" altLang="fr-FR"/>
              <a:t>Bracketed: save/restore state (for branches)</a:t>
            </a:r>
          </a:p>
          <a:p>
            <a:pPr eaLnBrk="1" hangingPunct="1">
              <a:lnSpc>
                <a:spcPct val="90000"/>
              </a:lnSpc>
            </a:pPr>
            <a:r>
              <a:rPr lang="en-US" altLang="fr-FR"/>
              <a:t>Stochastic: choose one of n matching productions randomly</a:t>
            </a:r>
          </a:p>
          <a:p>
            <a:pPr eaLnBrk="1" hangingPunct="1">
              <a:lnSpc>
                <a:spcPct val="90000"/>
              </a:lnSpc>
            </a:pPr>
            <a:r>
              <a:rPr lang="en-US" altLang="fr-FR"/>
              <a:t>Parametric: variables can be passed between productions</a:t>
            </a:r>
          </a:p>
        </p:txBody>
      </p:sp>
    </p:spTree>
    <p:extLst>
      <p:ext uri="{BB962C8B-B14F-4D97-AF65-F5344CB8AC3E}">
        <p14:creationId xmlns:p14="http://schemas.microsoft.com/office/powerpoint/2010/main" val="339581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E342D36-F885-43F6-8895-0C055D9A691D}"/>
              </a:ext>
            </a:extLst>
          </p:cNvPr>
          <p:cNvSpPr>
            <a:spLocks noGrp="1" noChangeArrowheads="1"/>
          </p:cNvSpPr>
          <p:nvPr>
            <p:ph type="title"/>
          </p:nvPr>
        </p:nvSpPr>
        <p:spPr/>
        <p:txBody>
          <a:bodyPr/>
          <a:lstStyle/>
          <a:p>
            <a:pPr eaLnBrk="1" hangingPunct="1"/>
            <a:r>
              <a:rPr lang="en-US" altLang="fr-FR"/>
              <a:t>L-Systems for Plants</a:t>
            </a:r>
          </a:p>
        </p:txBody>
      </p:sp>
      <p:sp>
        <p:nvSpPr>
          <p:cNvPr id="12291" name="Rectangle 3">
            <a:extLst>
              <a:ext uri="{FF2B5EF4-FFF2-40B4-BE49-F238E27FC236}">
                <a16:creationId xmlns:a16="http://schemas.microsoft.com/office/drawing/2014/main" id="{F579A5B7-CDBA-4CAB-8B9C-28D40A39D4B1}"/>
              </a:ext>
            </a:extLst>
          </p:cNvPr>
          <p:cNvSpPr>
            <a:spLocks noGrp="1" noChangeArrowheads="1"/>
          </p:cNvSpPr>
          <p:nvPr>
            <p:ph type="body" idx="1"/>
          </p:nvPr>
        </p:nvSpPr>
        <p:spPr/>
        <p:txBody>
          <a:bodyPr>
            <a:normAutofit fontScale="92500" lnSpcReduction="10000"/>
          </a:bodyPr>
          <a:lstStyle/>
          <a:p>
            <a:pPr eaLnBrk="1" hangingPunct="1">
              <a:lnSpc>
                <a:spcPct val="90000"/>
              </a:lnSpc>
            </a:pPr>
            <a:endParaRPr lang="en-US" altLang="fr-FR" sz="2100"/>
          </a:p>
          <a:p>
            <a:pPr eaLnBrk="1" hangingPunct="1">
              <a:lnSpc>
                <a:spcPct val="90000"/>
              </a:lnSpc>
            </a:pPr>
            <a:endParaRPr lang="en-US" altLang="fr-FR" sz="2100"/>
          </a:p>
          <a:p>
            <a:pPr eaLnBrk="1" hangingPunct="1">
              <a:lnSpc>
                <a:spcPct val="90000"/>
              </a:lnSpc>
            </a:pPr>
            <a:endParaRPr lang="en-US" altLang="fr-FR" sz="2100"/>
          </a:p>
          <a:p>
            <a:pPr eaLnBrk="1" hangingPunct="1">
              <a:lnSpc>
                <a:spcPct val="90000"/>
              </a:lnSpc>
            </a:pPr>
            <a:endParaRPr lang="en-US" altLang="fr-FR" sz="2100"/>
          </a:p>
          <a:p>
            <a:pPr eaLnBrk="1" hangingPunct="1">
              <a:lnSpc>
                <a:spcPct val="90000"/>
              </a:lnSpc>
            </a:pPr>
            <a:endParaRPr lang="en-US" altLang="fr-FR" sz="2100"/>
          </a:p>
          <a:p>
            <a:pPr eaLnBrk="1" hangingPunct="1">
              <a:lnSpc>
                <a:spcPct val="90000"/>
              </a:lnSpc>
            </a:pPr>
            <a:endParaRPr lang="en-US" altLang="fr-FR" sz="2100"/>
          </a:p>
          <a:p>
            <a:pPr eaLnBrk="1" hangingPunct="1">
              <a:lnSpc>
                <a:spcPct val="90000"/>
              </a:lnSpc>
            </a:pPr>
            <a:endParaRPr lang="en-US" altLang="fr-FR" sz="2100"/>
          </a:p>
          <a:p>
            <a:pPr eaLnBrk="1" hangingPunct="1">
              <a:lnSpc>
                <a:spcPct val="90000"/>
              </a:lnSpc>
            </a:pPr>
            <a:endParaRPr lang="en-US" altLang="fr-FR" sz="2100"/>
          </a:p>
          <a:p>
            <a:pPr eaLnBrk="1" hangingPunct="1">
              <a:lnSpc>
                <a:spcPct val="90000"/>
              </a:lnSpc>
            </a:pPr>
            <a:endParaRPr lang="en-US" altLang="fr-FR" sz="2100"/>
          </a:p>
          <a:p>
            <a:pPr eaLnBrk="1" hangingPunct="1">
              <a:lnSpc>
                <a:spcPct val="90000"/>
              </a:lnSpc>
            </a:pPr>
            <a:endParaRPr lang="en-US" altLang="fr-FR" sz="2100"/>
          </a:p>
          <a:p>
            <a:pPr eaLnBrk="1" hangingPunct="1">
              <a:lnSpc>
                <a:spcPct val="90000"/>
              </a:lnSpc>
            </a:pPr>
            <a:r>
              <a:rPr lang="en-US" altLang="fr-FR" sz="2100"/>
              <a:t>L-Systems can capture a large array of plant species</a:t>
            </a:r>
          </a:p>
          <a:p>
            <a:pPr eaLnBrk="1" hangingPunct="1">
              <a:lnSpc>
                <a:spcPct val="90000"/>
              </a:lnSpc>
            </a:pPr>
            <a:r>
              <a:rPr lang="en-US" altLang="fr-FR" sz="2100"/>
              <a:t>Designing rules for a specific species can be challenging</a:t>
            </a:r>
          </a:p>
        </p:txBody>
      </p:sp>
      <p:pic>
        <p:nvPicPr>
          <p:cNvPr id="12292" name="Picture 4">
            <a:extLst>
              <a:ext uri="{FF2B5EF4-FFF2-40B4-BE49-F238E27FC236}">
                <a16:creationId xmlns:a16="http://schemas.microsoft.com/office/drawing/2014/main" id="{C824A7BF-04B7-45E9-BFF9-54ABB2AA3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71601"/>
            <a:ext cx="3748088"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a:extLst>
              <a:ext uri="{FF2B5EF4-FFF2-40B4-BE49-F238E27FC236}">
                <a16:creationId xmlns:a16="http://schemas.microsoft.com/office/drawing/2014/main" id="{86722E1F-1B61-46FC-A443-7F649F4A9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981201"/>
            <a:ext cx="3962400" cy="291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9213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C0A3B1-1E59-4B31-8F9C-B6613254693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99FA144-FF28-4D91-9300-B962A82C9FF4}"/>
              </a:ext>
            </a:extLst>
          </p:cNvPr>
          <p:cNvSpPr>
            <a:spLocks noGrp="1"/>
          </p:cNvSpPr>
          <p:nvPr>
            <p:ph idx="1"/>
          </p:nvPr>
        </p:nvSpPr>
        <p:spPr/>
        <p:txBody>
          <a:bodyPr/>
          <a:lstStyle/>
          <a:p>
            <a:r>
              <a:rPr lang="en-US" dirty="0" err="1"/>
              <a:t>GhostReconWildlands</a:t>
            </a:r>
            <a:r>
              <a:rPr lang="en-US" dirty="0"/>
              <a:t> is the largest action adventure open world ever made at Ubisoft</a:t>
            </a:r>
            <a:endParaRPr lang="fr-FR" dirty="0"/>
          </a:p>
        </p:txBody>
      </p:sp>
      <p:pic>
        <p:nvPicPr>
          <p:cNvPr id="4" name="Image 3">
            <a:extLst>
              <a:ext uri="{FF2B5EF4-FFF2-40B4-BE49-F238E27FC236}">
                <a16:creationId xmlns:a16="http://schemas.microsoft.com/office/drawing/2014/main" id="{F7195657-C1D0-45CF-8321-6EC35E7EA9E8}"/>
              </a:ext>
            </a:extLst>
          </p:cNvPr>
          <p:cNvPicPr>
            <a:picLocks noChangeAspect="1"/>
          </p:cNvPicPr>
          <p:nvPr/>
        </p:nvPicPr>
        <p:blipFill>
          <a:blip r:embed="rId2"/>
          <a:stretch>
            <a:fillRect/>
          </a:stretch>
        </p:blipFill>
        <p:spPr>
          <a:xfrm>
            <a:off x="3023248" y="2890030"/>
            <a:ext cx="4105264" cy="2301356"/>
          </a:xfrm>
          <a:prstGeom prst="rect">
            <a:avLst/>
          </a:prstGeom>
        </p:spPr>
      </p:pic>
      <p:sp>
        <p:nvSpPr>
          <p:cNvPr id="5" name="Rectangle 4">
            <a:extLst>
              <a:ext uri="{FF2B5EF4-FFF2-40B4-BE49-F238E27FC236}">
                <a16:creationId xmlns:a16="http://schemas.microsoft.com/office/drawing/2014/main" id="{A4F607E8-3E2F-4801-B132-25E5984AE5B3}"/>
              </a:ext>
            </a:extLst>
          </p:cNvPr>
          <p:cNvSpPr/>
          <p:nvPr/>
        </p:nvSpPr>
        <p:spPr>
          <a:xfrm>
            <a:off x="1613095" y="5363700"/>
            <a:ext cx="6096000" cy="923330"/>
          </a:xfrm>
          <a:prstGeom prst="rect">
            <a:avLst/>
          </a:prstGeom>
        </p:spPr>
        <p:txBody>
          <a:bodyPr>
            <a:spAutoFit/>
          </a:bodyPr>
          <a:lstStyle/>
          <a:p>
            <a:r>
              <a:rPr lang="en-US" dirty="0"/>
              <a:t>The game is set in Bolivia</a:t>
            </a:r>
          </a:p>
          <a:p>
            <a:r>
              <a:rPr lang="en-US" dirty="0"/>
              <a:t>We have a lot of diversity in the game, 11 completely different biomes</a:t>
            </a:r>
            <a:endParaRPr lang="fr-FR" dirty="0"/>
          </a:p>
        </p:txBody>
      </p:sp>
    </p:spTree>
    <p:extLst>
      <p:ext uri="{BB962C8B-B14F-4D97-AF65-F5344CB8AC3E}">
        <p14:creationId xmlns:p14="http://schemas.microsoft.com/office/powerpoint/2010/main" val="2860998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ECDA1A5A-2DA7-47C1-8B05-03E9C960F5B3}"/>
              </a:ext>
            </a:extLst>
          </p:cNvPr>
          <p:cNvSpPr>
            <a:spLocks noGrp="1" noChangeArrowheads="1"/>
          </p:cNvSpPr>
          <p:nvPr>
            <p:ph type="title"/>
          </p:nvPr>
        </p:nvSpPr>
        <p:spPr/>
        <p:txBody>
          <a:bodyPr/>
          <a:lstStyle/>
          <a:p>
            <a:pPr eaLnBrk="1" hangingPunct="1"/>
            <a:r>
              <a:rPr lang="en-US" altLang="fr-FR"/>
              <a:t>L-Systems: Further Readings</a:t>
            </a:r>
          </a:p>
        </p:txBody>
      </p:sp>
      <p:sp>
        <p:nvSpPr>
          <p:cNvPr id="13315" name="Rectangle 3">
            <a:extLst>
              <a:ext uri="{FF2B5EF4-FFF2-40B4-BE49-F238E27FC236}">
                <a16:creationId xmlns:a16="http://schemas.microsoft.com/office/drawing/2014/main" id="{4B351136-51DD-4519-9246-C37966858559}"/>
              </a:ext>
            </a:extLst>
          </p:cNvPr>
          <p:cNvSpPr>
            <a:spLocks noGrp="1" noChangeArrowheads="1"/>
          </p:cNvSpPr>
          <p:nvPr>
            <p:ph type="body" idx="1"/>
          </p:nvPr>
        </p:nvSpPr>
        <p:spPr/>
        <p:txBody>
          <a:bodyPr/>
          <a:lstStyle/>
          <a:p>
            <a:pPr eaLnBrk="1" hangingPunct="1"/>
            <a:r>
              <a:rPr lang="en-US" altLang="fr-FR" dirty="0"/>
              <a:t>Algorithmic Botany</a:t>
            </a:r>
          </a:p>
          <a:p>
            <a:pPr lvl="1" eaLnBrk="1" hangingPunct="1"/>
            <a:r>
              <a:rPr lang="en-US" altLang="fr-FR" dirty="0"/>
              <a:t>Covers many variants of L-Systems, formal derivations, and exhaustive coverage of different plant types.</a:t>
            </a:r>
          </a:p>
          <a:p>
            <a:pPr lvl="1" eaLnBrk="1" hangingPunct="1"/>
            <a:r>
              <a:rPr lang="en-US" altLang="fr-FR" dirty="0">
                <a:hlinkClick r:id="rId2"/>
              </a:rPr>
              <a:t>http://algorithmicbotany.org/papers</a:t>
            </a:r>
            <a:endParaRPr lang="en-US" altLang="fr-FR" dirty="0"/>
          </a:p>
          <a:p>
            <a:pPr eaLnBrk="1" hangingPunct="1"/>
            <a:r>
              <a:rPr lang="en-US" altLang="fr-FR" dirty="0" err="1"/>
              <a:t>PovTree</a:t>
            </a:r>
            <a:endParaRPr lang="en-US" altLang="fr-FR" dirty="0"/>
          </a:p>
          <a:p>
            <a:pPr lvl="1" eaLnBrk="1" hangingPunct="1"/>
            <a:r>
              <a:rPr lang="en-US" altLang="fr-FR" dirty="0">
                <a:hlinkClick r:id="rId3"/>
              </a:rPr>
              <a:t>http://arbaro.sourceforge.net/</a:t>
            </a:r>
            <a:endParaRPr lang="en-US" altLang="fr-FR" dirty="0"/>
          </a:p>
        </p:txBody>
      </p:sp>
    </p:spTree>
    <p:extLst>
      <p:ext uri="{BB962C8B-B14F-4D97-AF65-F5344CB8AC3E}">
        <p14:creationId xmlns:p14="http://schemas.microsoft.com/office/powerpoint/2010/main" val="2135242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A373409-066F-4444-8B56-6B272FC4B073}"/>
              </a:ext>
            </a:extLst>
          </p:cNvPr>
          <p:cNvSpPr>
            <a:spLocks noGrp="1" noChangeArrowheads="1"/>
          </p:cNvSpPr>
          <p:nvPr>
            <p:ph type="title"/>
          </p:nvPr>
        </p:nvSpPr>
        <p:spPr/>
        <p:txBody>
          <a:bodyPr/>
          <a:lstStyle/>
          <a:p>
            <a:pPr eaLnBrk="1" hangingPunct="1"/>
            <a:r>
              <a:rPr lang="en-US" altLang="fr-FR"/>
              <a:t>PovTree</a:t>
            </a:r>
          </a:p>
        </p:txBody>
      </p:sp>
      <p:pic>
        <p:nvPicPr>
          <p:cNvPr id="14339" name="Picture 4" descr="povtree types">
            <a:extLst>
              <a:ext uri="{FF2B5EF4-FFF2-40B4-BE49-F238E27FC236}">
                <a16:creationId xmlns:a16="http://schemas.microsoft.com/office/drawing/2014/main" id="{2FEC39CE-C643-43BE-929B-DA69F6E27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938" y="1524000"/>
            <a:ext cx="6088062"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464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4FA7C6F-DEA0-4176-9D46-1AB2AE4DA32D}"/>
              </a:ext>
            </a:extLst>
          </p:cNvPr>
          <p:cNvSpPr>
            <a:spLocks noGrp="1" noChangeArrowheads="1"/>
          </p:cNvSpPr>
          <p:nvPr>
            <p:ph type="title"/>
          </p:nvPr>
        </p:nvSpPr>
        <p:spPr/>
        <p:txBody>
          <a:bodyPr/>
          <a:lstStyle/>
          <a:p>
            <a:pPr eaLnBrk="1" hangingPunct="1"/>
            <a:r>
              <a:rPr lang="en-US" altLang="fr-FR"/>
              <a:t>L-Systems for Cities [Parish01]</a:t>
            </a:r>
          </a:p>
        </p:txBody>
      </p:sp>
      <p:sp>
        <p:nvSpPr>
          <p:cNvPr id="15363" name="Rectangle 3">
            <a:extLst>
              <a:ext uri="{FF2B5EF4-FFF2-40B4-BE49-F238E27FC236}">
                <a16:creationId xmlns:a16="http://schemas.microsoft.com/office/drawing/2014/main" id="{8CA453FA-8B0B-47F0-9F28-0C5D7A328643}"/>
              </a:ext>
            </a:extLst>
          </p:cNvPr>
          <p:cNvSpPr>
            <a:spLocks noGrp="1" noChangeArrowheads="1"/>
          </p:cNvSpPr>
          <p:nvPr>
            <p:ph type="body" idx="1"/>
          </p:nvPr>
        </p:nvSpPr>
        <p:spPr>
          <a:xfrm>
            <a:off x="1981200" y="4308476"/>
            <a:ext cx="8229600" cy="2016125"/>
          </a:xfrm>
        </p:spPr>
        <p:txBody>
          <a:bodyPr>
            <a:normAutofit fontScale="92500" lnSpcReduction="20000"/>
          </a:bodyPr>
          <a:lstStyle/>
          <a:p>
            <a:pPr eaLnBrk="1" hangingPunct="1">
              <a:lnSpc>
                <a:spcPct val="80000"/>
              </a:lnSpc>
            </a:pPr>
            <a:r>
              <a:rPr lang="en-US" altLang="fr-FR" sz="1700"/>
              <a:t>Start with a single street</a:t>
            </a:r>
          </a:p>
          <a:p>
            <a:pPr eaLnBrk="1" hangingPunct="1">
              <a:lnSpc>
                <a:spcPct val="80000"/>
              </a:lnSpc>
            </a:pPr>
            <a:r>
              <a:rPr lang="en-US" altLang="fr-FR" sz="1700"/>
              <a:t>Branch &amp; extend w/ parametric L-System</a:t>
            </a:r>
          </a:p>
          <a:p>
            <a:pPr eaLnBrk="1" hangingPunct="1">
              <a:lnSpc>
                <a:spcPct val="80000"/>
              </a:lnSpc>
            </a:pPr>
            <a:r>
              <a:rPr lang="en-US" altLang="fr-FR" sz="1700"/>
              <a:t>Parameters of the string are tweaked by goals/constraints</a:t>
            </a:r>
          </a:p>
          <a:p>
            <a:pPr eaLnBrk="1" hangingPunct="1">
              <a:lnSpc>
                <a:spcPct val="80000"/>
              </a:lnSpc>
            </a:pPr>
            <a:r>
              <a:rPr lang="en-US" altLang="fr-FR" sz="1700"/>
              <a:t>Goals control street direction, spacing</a:t>
            </a:r>
          </a:p>
          <a:p>
            <a:pPr eaLnBrk="1" hangingPunct="1">
              <a:lnSpc>
                <a:spcPct val="80000"/>
              </a:lnSpc>
            </a:pPr>
            <a:r>
              <a:rPr lang="en-US" altLang="fr-FR" sz="1700"/>
              <a:t>Contraints allow for parks, bridges, road loops</a:t>
            </a:r>
          </a:p>
          <a:p>
            <a:pPr eaLnBrk="1" hangingPunct="1">
              <a:lnSpc>
                <a:spcPct val="80000"/>
              </a:lnSpc>
            </a:pPr>
            <a:r>
              <a:rPr lang="en-US" altLang="fr-FR" sz="1700"/>
              <a:t>Once we have streets, we can form buildings with another L-System</a:t>
            </a:r>
          </a:p>
          <a:p>
            <a:pPr eaLnBrk="1" hangingPunct="1">
              <a:lnSpc>
                <a:spcPct val="80000"/>
              </a:lnSpc>
            </a:pPr>
            <a:r>
              <a:rPr lang="en-US" altLang="fr-FR" sz="1700"/>
              <a:t>Building shapes are represented as CSG operations on simple shapes</a:t>
            </a:r>
          </a:p>
        </p:txBody>
      </p:sp>
      <p:pic>
        <p:nvPicPr>
          <p:cNvPr id="15364" name="Picture 4" descr="ny_real">
            <a:extLst>
              <a:ext uri="{FF2B5EF4-FFF2-40B4-BE49-F238E27FC236}">
                <a16:creationId xmlns:a16="http://schemas.microsoft.com/office/drawing/2014/main" id="{B037E950-FD11-4C9F-AD18-1EF0EB657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897064"/>
            <a:ext cx="4191000"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descr="ny_step1000">
            <a:extLst>
              <a:ext uri="{FF2B5EF4-FFF2-40B4-BE49-F238E27FC236}">
                <a16:creationId xmlns:a16="http://schemas.microsoft.com/office/drawing/2014/main" id="{AE66A547-ECAD-4C21-84FE-8A3AF7AFF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906588"/>
            <a:ext cx="4191000" cy="21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3861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877CC60-B308-4138-89FC-FE5E9700006A}"/>
              </a:ext>
            </a:extLst>
          </p:cNvPr>
          <p:cNvSpPr>
            <a:spLocks noGrp="1" noChangeArrowheads="1"/>
          </p:cNvSpPr>
          <p:nvPr>
            <p:ph type="title"/>
          </p:nvPr>
        </p:nvSpPr>
        <p:spPr/>
        <p:txBody>
          <a:bodyPr/>
          <a:lstStyle/>
          <a:p>
            <a:pPr eaLnBrk="1" hangingPunct="1"/>
            <a:r>
              <a:rPr lang="en-US" altLang="fr-FR"/>
              <a:t>Procedural Terrain:</a:t>
            </a:r>
            <a:br>
              <a:rPr lang="en-US" altLang="fr-FR"/>
            </a:br>
            <a:r>
              <a:rPr lang="en-US" altLang="fr-FR"/>
              <a:t>Perlin Noise</a:t>
            </a:r>
          </a:p>
        </p:txBody>
      </p:sp>
      <p:sp>
        <p:nvSpPr>
          <p:cNvPr id="16387" name="Rectangle 3">
            <a:extLst>
              <a:ext uri="{FF2B5EF4-FFF2-40B4-BE49-F238E27FC236}">
                <a16:creationId xmlns:a16="http://schemas.microsoft.com/office/drawing/2014/main" id="{C8A413FF-CC23-4677-8396-DE17F6143B1A}"/>
              </a:ext>
            </a:extLst>
          </p:cNvPr>
          <p:cNvSpPr>
            <a:spLocks noGrp="1" noChangeArrowheads="1"/>
          </p:cNvSpPr>
          <p:nvPr>
            <p:ph type="body" idx="1"/>
          </p:nvPr>
        </p:nvSpPr>
        <p:spPr/>
        <p:txBody>
          <a:bodyPr/>
          <a:lstStyle/>
          <a:p>
            <a:pPr eaLnBrk="1" hangingPunct="1"/>
            <a:r>
              <a:rPr lang="en-US" altLang="fr-FR"/>
              <a:t>Noise Functions</a:t>
            </a:r>
          </a:p>
          <a:p>
            <a:pPr lvl="1" eaLnBrk="1" hangingPunct="1"/>
            <a:r>
              <a:rPr lang="en-US" altLang="fr-FR"/>
              <a:t>Seeded pseudo-random number generator</a:t>
            </a:r>
          </a:p>
          <a:p>
            <a:pPr lvl="1" eaLnBrk="1" hangingPunct="1"/>
            <a:r>
              <a:rPr lang="en-US" altLang="fr-FR"/>
              <a:t>Over R</a:t>
            </a:r>
            <a:r>
              <a:rPr lang="en-US" altLang="fr-FR" baseline="30000"/>
              <a:t>n</a:t>
            </a:r>
            <a:r>
              <a:rPr lang="en-US" altLang="fr-FR"/>
              <a:t> </a:t>
            </a:r>
          </a:p>
          <a:p>
            <a:pPr lvl="1" eaLnBrk="1" hangingPunct="1"/>
            <a:r>
              <a:rPr lang="en-US" altLang="fr-FR"/>
              <a:t>Approximation to gaussian filtered noise </a:t>
            </a:r>
          </a:p>
          <a:p>
            <a:pPr lvl="1" eaLnBrk="1" hangingPunct="1"/>
            <a:r>
              <a:rPr lang="en-US" altLang="fr-FR"/>
              <a:t>Implemented as a pseudo-random spline </a:t>
            </a:r>
          </a:p>
          <a:p>
            <a:pPr lvl="1" eaLnBrk="1" hangingPunct="1"/>
            <a:r>
              <a:rPr lang="en-US" altLang="fr-FR"/>
              <a:t>The trick is to make it fast </a:t>
            </a:r>
          </a:p>
        </p:txBody>
      </p:sp>
    </p:spTree>
    <p:extLst>
      <p:ext uri="{BB962C8B-B14F-4D97-AF65-F5344CB8AC3E}">
        <p14:creationId xmlns:p14="http://schemas.microsoft.com/office/powerpoint/2010/main" val="2057952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10D9278-19DC-49CB-8FFE-E4152A1E0170}"/>
              </a:ext>
            </a:extLst>
          </p:cNvPr>
          <p:cNvSpPr>
            <a:spLocks noGrp="1" noChangeArrowheads="1"/>
          </p:cNvSpPr>
          <p:nvPr>
            <p:ph type="title"/>
          </p:nvPr>
        </p:nvSpPr>
        <p:spPr/>
        <p:txBody>
          <a:bodyPr/>
          <a:lstStyle/>
          <a:p>
            <a:pPr eaLnBrk="1" hangingPunct="1"/>
            <a:r>
              <a:rPr lang="en-US" altLang="fr-FR"/>
              <a:t>Noise Functions:</a:t>
            </a:r>
            <a:br>
              <a:rPr lang="en-US" altLang="fr-FR"/>
            </a:br>
            <a:r>
              <a:rPr lang="en-US" altLang="fr-FR"/>
              <a:t>Algorithm</a:t>
            </a:r>
          </a:p>
        </p:txBody>
      </p:sp>
      <p:sp>
        <p:nvSpPr>
          <p:cNvPr id="17411" name="Rectangle 3">
            <a:extLst>
              <a:ext uri="{FF2B5EF4-FFF2-40B4-BE49-F238E27FC236}">
                <a16:creationId xmlns:a16="http://schemas.microsoft.com/office/drawing/2014/main" id="{4F967703-211C-4259-9D11-537A8B1D5197}"/>
              </a:ext>
            </a:extLst>
          </p:cNvPr>
          <p:cNvSpPr>
            <a:spLocks noGrp="1" noChangeArrowheads="1"/>
          </p:cNvSpPr>
          <p:nvPr>
            <p:ph type="body" idx="1"/>
          </p:nvPr>
        </p:nvSpPr>
        <p:spPr/>
        <p:txBody>
          <a:bodyPr/>
          <a:lstStyle/>
          <a:p>
            <a:pPr marL="571500" indent="-571500"/>
            <a:r>
              <a:rPr lang="en-US" altLang="fr-FR" sz="2600"/>
              <a:t>Given an input point </a:t>
            </a:r>
          </a:p>
          <a:p>
            <a:pPr marL="571500" indent="-571500"/>
            <a:r>
              <a:rPr lang="en-US" altLang="fr-FR" sz="2600"/>
              <a:t>For each of its neighboring grid points: </a:t>
            </a:r>
          </a:p>
          <a:p>
            <a:pPr marL="839788" lvl="1" indent="-495300"/>
            <a:r>
              <a:rPr lang="en-US" altLang="fr-FR" sz="2200"/>
              <a:t>Pick a "pseudo-random" gradient vector </a:t>
            </a:r>
          </a:p>
          <a:p>
            <a:pPr marL="1131888" lvl="2" indent="-438150"/>
            <a:r>
              <a:rPr lang="en-US" altLang="fr-FR" sz="2100"/>
              <a:t>Precompute table of permutations P[n] </a:t>
            </a:r>
          </a:p>
          <a:p>
            <a:pPr marL="1131888" lvl="2" indent="-438150"/>
            <a:r>
              <a:rPr lang="en-US" altLang="fr-FR" sz="2100"/>
              <a:t>Precompute table of gradients G[n] </a:t>
            </a:r>
          </a:p>
          <a:p>
            <a:pPr marL="1131888" lvl="2" indent="-438150"/>
            <a:r>
              <a:rPr lang="en-US" altLang="fr-FR" sz="2100"/>
              <a:t>G = G[   i + P[   j + P[   k   ]   ]   ] </a:t>
            </a:r>
          </a:p>
          <a:p>
            <a:pPr marL="839788" lvl="1" indent="-495300"/>
            <a:r>
              <a:rPr lang="en-US" altLang="fr-FR" sz="2200"/>
              <a:t>Compute linear function (dot product) </a:t>
            </a:r>
          </a:p>
          <a:p>
            <a:pPr marL="571500" indent="-571500"/>
            <a:r>
              <a:rPr lang="en-US" altLang="fr-FR" sz="2600"/>
              <a:t>Take weighted sum, using ease curves</a:t>
            </a:r>
          </a:p>
          <a:p>
            <a:pPr marL="571500" indent="-571500"/>
            <a:r>
              <a:rPr lang="en-US" altLang="fr-FR" sz="2600">
                <a:hlinkClick r:id="rId2"/>
              </a:rPr>
              <a:t>http://www.noisemachine.com/talk1/java/noisegrid.html</a:t>
            </a:r>
            <a:endParaRPr lang="en-US" altLang="fr-FR" sz="2600"/>
          </a:p>
          <a:p>
            <a:pPr marL="571500" indent="-571500"/>
            <a:endParaRPr lang="en-US" altLang="fr-FR" sz="2600"/>
          </a:p>
          <a:p>
            <a:pPr marL="571500" indent="-571500"/>
            <a:endParaRPr lang="en-US" altLang="fr-FR" sz="2600"/>
          </a:p>
        </p:txBody>
      </p:sp>
    </p:spTree>
    <p:extLst>
      <p:ext uri="{BB962C8B-B14F-4D97-AF65-F5344CB8AC3E}">
        <p14:creationId xmlns:p14="http://schemas.microsoft.com/office/powerpoint/2010/main" val="2083461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F219ED5-5D5C-472E-8B93-E8030DB6E096}"/>
              </a:ext>
            </a:extLst>
          </p:cNvPr>
          <p:cNvSpPr>
            <a:spLocks noGrp="1" noChangeArrowheads="1"/>
          </p:cNvSpPr>
          <p:nvPr>
            <p:ph type="title"/>
          </p:nvPr>
        </p:nvSpPr>
        <p:spPr/>
        <p:txBody>
          <a:bodyPr/>
          <a:lstStyle/>
          <a:p>
            <a:pPr eaLnBrk="1" hangingPunct="1"/>
            <a:r>
              <a:rPr lang="en-US" altLang="fr-FR"/>
              <a:t>Perlin Noises in 1-D</a:t>
            </a:r>
          </a:p>
        </p:txBody>
      </p:sp>
      <p:pic>
        <p:nvPicPr>
          <p:cNvPr id="18435" name="Picture 5" descr="perlin1d">
            <a:extLst>
              <a:ext uri="{FF2B5EF4-FFF2-40B4-BE49-F238E27FC236}">
                <a16:creationId xmlns:a16="http://schemas.microsoft.com/office/drawing/2014/main" id="{53FF26AB-D39B-4E91-BBC0-4E572E5C5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50" y="1371600"/>
            <a:ext cx="42227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891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29B0611-59A2-4B41-B841-D4BB7C2840BA}"/>
              </a:ext>
            </a:extLst>
          </p:cNvPr>
          <p:cNvSpPr>
            <a:spLocks noGrp="1" noChangeArrowheads="1"/>
          </p:cNvSpPr>
          <p:nvPr>
            <p:ph type="title"/>
          </p:nvPr>
        </p:nvSpPr>
        <p:spPr/>
        <p:txBody>
          <a:bodyPr/>
          <a:lstStyle/>
          <a:p>
            <a:pPr eaLnBrk="1" hangingPunct="1"/>
            <a:r>
              <a:rPr lang="en-US" altLang="fr-FR"/>
              <a:t>Perlin Noises in 2-D</a:t>
            </a:r>
          </a:p>
        </p:txBody>
      </p:sp>
      <p:pic>
        <p:nvPicPr>
          <p:cNvPr id="19459" name="Picture 5" descr="perlin2d_0">
            <a:extLst>
              <a:ext uri="{FF2B5EF4-FFF2-40B4-BE49-F238E27FC236}">
                <a16:creationId xmlns:a16="http://schemas.microsoft.com/office/drawing/2014/main" id="{52FA8016-19D8-48E7-89E3-EAAA56160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7526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7" descr="perlin2d_1">
            <a:extLst>
              <a:ext uri="{FF2B5EF4-FFF2-40B4-BE49-F238E27FC236}">
                <a16:creationId xmlns:a16="http://schemas.microsoft.com/office/drawing/2014/main" id="{D5D0F1F7-282A-42AB-9047-63EA60910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7526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9" descr="perlin2d_2">
            <a:extLst>
              <a:ext uri="{FF2B5EF4-FFF2-40B4-BE49-F238E27FC236}">
                <a16:creationId xmlns:a16="http://schemas.microsoft.com/office/drawing/2014/main" id="{FA12ABF8-2825-416A-B535-1C13FF662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7526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1" descr="perlin2d_3">
            <a:extLst>
              <a:ext uri="{FF2B5EF4-FFF2-40B4-BE49-F238E27FC236}">
                <a16:creationId xmlns:a16="http://schemas.microsoft.com/office/drawing/2014/main" id="{CAB9C659-6027-4E84-B4FB-532B6D087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9624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3" descr="perlin2d_4">
            <a:extLst>
              <a:ext uri="{FF2B5EF4-FFF2-40B4-BE49-F238E27FC236}">
                <a16:creationId xmlns:a16="http://schemas.microsoft.com/office/drawing/2014/main" id="{6974869D-E51E-4072-B4EF-38A00D6C34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39624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5" descr="perlin2d_sum">
            <a:extLst>
              <a:ext uri="{FF2B5EF4-FFF2-40B4-BE49-F238E27FC236}">
                <a16:creationId xmlns:a16="http://schemas.microsoft.com/office/drawing/2014/main" id="{479732D9-1DB0-4685-9291-A8C78B6F51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43434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5146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B285DAF-7FA2-4F46-834F-97D97F14BF42}"/>
              </a:ext>
            </a:extLst>
          </p:cNvPr>
          <p:cNvSpPr>
            <a:spLocks noGrp="1" noChangeArrowheads="1"/>
          </p:cNvSpPr>
          <p:nvPr>
            <p:ph type="title"/>
          </p:nvPr>
        </p:nvSpPr>
        <p:spPr/>
        <p:txBody>
          <a:bodyPr/>
          <a:lstStyle/>
          <a:p>
            <a:pPr eaLnBrk="1" hangingPunct="1"/>
            <a:r>
              <a:rPr lang="en-US" altLang="fr-FR"/>
              <a:t>Fractal Noise Terrain</a:t>
            </a:r>
          </a:p>
        </p:txBody>
      </p:sp>
      <p:sp>
        <p:nvSpPr>
          <p:cNvPr id="21507" name="Rectangle 3">
            <a:extLst>
              <a:ext uri="{FF2B5EF4-FFF2-40B4-BE49-F238E27FC236}">
                <a16:creationId xmlns:a16="http://schemas.microsoft.com/office/drawing/2014/main" id="{318D659F-2A0A-4BEC-B5C4-46659F4EAFCA}"/>
              </a:ext>
            </a:extLst>
          </p:cNvPr>
          <p:cNvSpPr>
            <a:spLocks noGrp="1" noChangeArrowheads="1"/>
          </p:cNvSpPr>
          <p:nvPr>
            <p:ph type="body" idx="1"/>
          </p:nvPr>
        </p:nvSpPr>
        <p:spPr>
          <a:xfrm>
            <a:off x="1981200" y="1719263"/>
            <a:ext cx="4038600" cy="4411662"/>
          </a:xfrm>
        </p:spPr>
        <p:txBody>
          <a:bodyPr/>
          <a:lstStyle/>
          <a:p>
            <a:pPr eaLnBrk="1" hangingPunct="1">
              <a:lnSpc>
                <a:spcPct val="80000"/>
              </a:lnSpc>
            </a:pPr>
            <a:r>
              <a:rPr lang="en-US" altLang="fr-FR"/>
              <a:t>Use fractal noise to generate terrain</a:t>
            </a:r>
          </a:p>
          <a:p>
            <a:pPr eaLnBrk="1" hangingPunct="1">
              <a:lnSpc>
                <a:spcPct val="80000"/>
              </a:lnSpc>
            </a:pPr>
            <a:r>
              <a:rPr lang="en-US" altLang="fr-FR"/>
              <a:t>Can be made tileable over unit square:</a:t>
            </a:r>
          </a:p>
          <a:p>
            <a:pPr eaLnBrk="1" hangingPunct="1">
              <a:lnSpc>
                <a:spcPct val="80000"/>
              </a:lnSpc>
              <a:buFont typeface="Wingdings" panose="05000000000000000000" pitchFamily="2" charset="2"/>
              <a:buNone/>
            </a:pPr>
            <a:r>
              <a:rPr lang="en-US" altLang="fr-FR" i="1"/>
              <a:t>F</a:t>
            </a:r>
            <a:r>
              <a:rPr lang="en-US" altLang="fr-FR" i="1" baseline="-25000"/>
              <a:t>tileable</a:t>
            </a:r>
            <a:r>
              <a:rPr lang="en-US" altLang="fr-FR" i="1"/>
              <a:t>(x,y) = [</a:t>
            </a:r>
          </a:p>
          <a:p>
            <a:pPr eaLnBrk="1" hangingPunct="1">
              <a:lnSpc>
                <a:spcPct val="80000"/>
              </a:lnSpc>
              <a:buFont typeface="Wingdings" panose="05000000000000000000" pitchFamily="2" charset="2"/>
              <a:buNone/>
            </a:pPr>
            <a:r>
              <a:rPr lang="en-US" altLang="fr-FR" i="1"/>
              <a:t>F(x,y) * (1-x) * (1-y) +</a:t>
            </a:r>
          </a:p>
          <a:p>
            <a:pPr eaLnBrk="1" hangingPunct="1">
              <a:lnSpc>
                <a:spcPct val="80000"/>
              </a:lnSpc>
              <a:buFont typeface="Wingdings" panose="05000000000000000000" pitchFamily="2" charset="2"/>
              <a:buNone/>
            </a:pPr>
            <a:r>
              <a:rPr lang="en-US" altLang="fr-FR" i="1"/>
              <a:t>F(x-1,y) * x * (1-y) + </a:t>
            </a:r>
          </a:p>
          <a:p>
            <a:pPr eaLnBrk="1" hangingPunct="1">
              <a:lnSpc>
                <a:spcPct val="80000"/>
              </a:lnSpc>
              <a:buFont typeface="Wingdings" panose="05000000000000000000" pitchFamily="2" charset="2"/>
              <a:buNone/>
            </a:pPr>
            <a:r>
              <a:rPr lang="en-US" altLang="fr-FR" i="1"/>
              <a:t>F(x-1,y-1) * x * y + </a:t>
            </a:r>
          </a:p>
          <a:p>
            <a:pPr eaLnBrk="1" hangingPunct="1">
              <a:lnSpc>
                <a:spcPct val="80000"/>
              </a:lnSpc>
              <a:buFont typeface="Wingdings" panose="05000000000000000000" pitchFamily="2" charset="2"/>
              <a:buNone/>
            </a:pPr>
            <a:r>
              <a:rPr lang="en-US" altLang="fr-FR" i="1"/>
              <a:t>F(x,y-1) * (1-x) * y]</a:t>
            </a:r>
            <a:endParaRPr lang="en-US" altLang="fr-FR" sz="2600"/>
          </a:p>
        </p:txBody>
      </p:sp>
      <p:pic>
        <p:nvPicPr>
          <p:cNvPr id="21508" name="Picture 6" descr="fBm">
            <a:extLst>
              <a:ext uri="{FF2B5EF4-FFF2-40B4-BE49-F238E27FC236}">
                <a16:creationId xmlns:a16="http://schemas.microsoft.com/office/drawing/2014/main" id="{CC337ED4-17EB-4EC1-A537-7103506E5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69" r="16901" b="30251"/>
          <a:stretch>
            <a:fillRect/>
          </a:stretch>
        </p:blipFill>
        <p:spPr bwMode="auto">
          <a:xfrm>
            <a:off x="5943600" y="1447800"/>
            <a:ext cx="4419600"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7">
            <a:extLst>
              <a:ext uri="{FF2B5EF4-FFF2-40B4-BE49-F238E27FC236}">
                <a16:creationId xmlns:a16="http://schemas.microsoft.com/office/drawing/2014/main" id="{8618C1EC-23D4-49C2-8A07-58F81BF3A1B8}"/>
              </a:ext>
            </a:extLst>
          </p:cNvPr>
          <p:cNvSpPr>
            <a:spLocks noChangeArrowheads="1"/>
          </p:cNvSpPr>
          <p:nvPr/>
        </p:nvSpPr>
        <p:spPr bwMode="auto">
          <a:xfrm>
            <a:off x="8801100" y="6213476"/>
            <a:ext cx="1562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fr-FR">
                <a:latin typeface="Times New Roman" panose="02020603050405020304" pitchFamily="18" charset="0"/>
              </a:rPr>
              <a:t>F.K. Musgrave</a:t>
            </a:r>
          </a:p>
        </p:txBody>
      </p:sp>
    </p:spTree>
    <p:extLst>
      <p:ext uri="{BB962C8B-B14F-4D97-AF65-F5344CB8AC3E}">
        <p14:creationId xmlns:p14="http://schemas.microsoft.com/office/powerpoint/2010/main" val="3849754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F5E7F9D-2163-4F4F-8198-6A00F48C3AAA}"/>
              </a:ext>
            </a:extLst>
          </p:cNvPr>
          <p:cNvSpPr>
            <a:spLocks noGrp="1" noChangeArrowheads="1"/>
          </p:cNvSpPr>
          <p:nvPr>
            <p:ph type="title"/>
          </p:nvPr>
        </p:nvSpPr>
        <p:spPr/>
        <p:txBody>
          <a:bodyPr/>
          <a:lstStyle/>
          <a:p>
            <a:pPr eaLnBrk="1" hangingPunct="1"/>
            <a:r>
              <a:rPr lang="en-US" altLang="fr-FR"/>
              <a:t>Adding Water</a:t>
            </a:r>
          </a:p>
        </p:txBody>
      </p:sp>
      <p:sp>
        <p:nvSpPr>
          <p:cNvPr id="22531" name="Rectangle 3">
            <a:extLst>
              <a:ext uri="{FF2B5EF4-FFF2-40B4-BE49-F238E27FC236}">
                <a16:creationId xmlns:a16="http://schemas.microsoft.com/office/drawing/2014/main" id="{1EAA6B7E-1766-4AF6-ABDF-516C4C7F7C7B}"/>
              </a:ext>
            </a:extLst>
          </p:cNvPr>
          <p:cNvSpPr>
            <a:spLocks noGrp="1" noChangeArrowheads="1"/>
          </p:cNvSpPr>
          <p:nvPr>
            <p:ph type="body" idx="1"/>
          </p:nvPr>
        </p:nvSpPr>
        <p:spPr/>
        <p:txBody>
          <a:bodyPr/>
          <a:lstStyle/>
          <a:p>
            <a:pPr eaLnBrk="1" hangingPunct="1"/>
            <a:r>
              <a:rPr lang="en-US" altLang="fr-FR" sz="3400"/>
              <a:t>Use an elevation threshold (z &lt; z</a:t>
            </a:r>
            <a:r>
              <a:rPr lang="en-US" altLang="fr-FR" sz="3400" baseline="-25000"/>
              <a:t>water</a:t>
            </a:r>
            <a:r>
              <a:rPr lang="en-US" altLang="fr-FR" sz="3400"/>
              <a:t>)</a:t>
            </a:r>
            <a:endParaRPr lang="en-US" altLang="fr-FR"/>
          </a:p>
        </p:txBody>
      </p:sp>
      <p:pic>
        <p:nvPicPr>
          <p:cNvPr id="22532" name="Picture 4" descr="MultifractalTerrainPatch">
            <a:extLst>
              <a:ext uri="{FF2B5EF4-FFF2-40B4-BE49-F238E27FC236}">
                <a16:creationId xmlns:a16="http://schemas.microsoft.com/office/drawing/2014/main" id="{5F066C59-FE2D-46EE-889C-EBE8BDFE9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38" y="2359026"/>
            <a:ext cx="8234362"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5">
            <a:extLst>
              <a:ext uri="{FF2B5EF4-FFF2-40B4-BE49-F238E27FC236}">
                <a16:creationId xmlns:a16="http://schemas.microsoft.com/office/drawing/2014/main" id="{404805F5-B889-427A-A5CE-2413110A88D7}"/>
              </a:ext>
            </a:extLst>
          </p:cNvPr>
          <p:cNvSpPr>
            <a:spLocks noChangeArrowheads="1"/>
          </p:cNvSpPr>
          <p:nvPr/>
        </p:nvSpPr>
        <p:spPr bwMode="auto">
          <a:xfrm>
            <a:off x="8686800" y="6137276"/>
            <a:ext cx="1562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fr-FR">
                <a:solidFill>
                  <a:schemeClr val="folHlink"/>
                </a:solidFill>
                <a:latin typeface="Times New Roman" panose="02020603050405020304" pitchFamily="18" charset="0"/>
              </a:rPr>
              <a:t>F.K. Musgrave</a:t>
            </a:r>
          </a:p>
        </p:txBody>
      </p:sp>
    </p:spTree>
    <p:extLst>
      <p:ext uri="{BB962C8B-B14F-4D97-AF65-F5344CB8AC3E}">
        <p14:creationId xmlns:p14="http://schemas.microsoft.com/office/powerpoint/2010/main" val="1241334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4201274-39FF-4F11-B08D-A82BA4150BEC}"/>
              </a:ext>
            </a:extLst>
          </p:cNvPr>
          <p:cNvSpPr>
            <a:spLocks noGrp="1" noChangeArrowheads="1"/>
          </p:cNvSpPr>
          <p:nvPr>
            <p:ph type="title"/>
          </p:nvPr>
        </p:nvSpPr>
        <p:spPr/>
        <p:txBody>
          <a:bodyPr/>
          <a:lstStyle/>
          <a:p>
            <a:pPr eaLnBrk="1" hangingPunct="1"/>
            <a:r>
              <a:rPr lang="en-US" altLang="fr-FR"/>
              <a:t>Terrain Example</a:t>
            </a:r>
          </a:p>
        </p:txBody>
      </p:sp>
      <p:pic>
        <p:nvPicPr>
          <p:cNvPr id="23555" name="Picture 4" descr="Lethe">
            <a:extLst>
              <a:ext uri="{FF2B5EF4-FFF2-40B4-BE49-F238E27FC236}">
                <a16:creationId xmlns:a16="http://schemas.microsoft.com/office/drawing/2014/main" id="{EA58D26B-4900-497C-B363-EA5746F90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825" y="1447800"/>
            <a:ext cx="777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5">
            <a:extLst>
              <a:ext uri="{FF2B5EF4-FFF2-40B4-BE49-F238E27FC236}">
                <a16:creationId xmlns:a16="http://schemas.microsoft.com/office/drawing/2014/main" id="{B55679FD-5ADC-4AC8-9D0D-61F2A9EEA384}"/>
              </a:ext>
            </a:extLst>
          </p:cNvPr>
          <p:cNvSpPr>
            <a:spLocks noChangeArrowheads="1"/>
          </p:cNvSpPr>
          <p:nvPr/>
        </p:nvSpPr>
        <p:spPr bwMode="auto">
          <a:xfrm>
            <a:off x="8153400" y="6289676"/>
            <a:ext cx="1562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fr-FR">
                <a:solidFill>
                  <a:schemeClr val="folHlink"/>
                </a:solidFill>
                <a:latin typeface="Times New Roman" panose="02020603050405020304" pitchFamily="18" charset="0"/>
              </a:rPr>
              <a:t>F.K. Musgrave</a:t>
            </a:r>
          </a:p>
        </p:txBody>
      </p:sp>
    </p:spTree>
    <p:extLst>
      <p:ext uri="{BB962C8B-B14F-4D97-AF65-F5344CB8AC3E}">
        <p14:creationId xmlns:p14="http://schemas.microsoft.com/office/powerpoint/2010/main" val="91090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64C21DF-0471-4576-A676-3CBF585933CE}"/>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E5E28F87-70F5-425B-9D94-3A89849CE12C}"/>
              </a:ext>
            </a:extLst>
          </p:cNvPr>
          <p:cNvPicPr>
            <a:picLocks noChangeAspect="1"/>
          </p:cNvPicPr>
          <p:nvPr/>
        </p:nvPicPr>
        <p:blipFill>
          <a:blip r:embed="rId2"/>
          <a:stretch>
            <a:fillRect/>
          </a:stretch>
        </p:blipFill>
        <p:spPr>
          <a:xfrm>
            <a:off x="743190" y="335333"/>
            <a:ext cx="10257460" cy="5750195"/>
          </a:xfrm>
          <a:prstGeom prst="rect">
            <a:avLst/>
          </a:prstGeom>
        </p:spPr>
      </p:pic>
      <p:sp>
        <p:nvSpPr>
          <p:cNvPr id="5" name="Rectangle 4">
            <a:extLst>
              <a:ext uri="{FF2B5EF4-FFF2-40B4-BE49-F238E27FC236}">
                <a16:creationId xmlns:a16="http://schemas.microsoft.com/office/drawing/2014/main" id="{3DACC742-B002-457D-AA68-F438B0F66EB5}"/>
              </a:ext>
            </a:extLst>
          </p:cNvPr>
          <p:cNvSpPr/>
          <p:nvPr/>
        </p:nvSpPr>
        <p:spPr>
          <a:xfrm>
            <a:off x="1106658" y="6311900"/>
            <a:ext cx="8024445" cy="369332"/>
          </a:xfrm>
          <a:prstGeom prst="rect">
            <a:avLst/>
          </a:prstGeom>
        </p:spPr>
        <p:txBody>
          <a:bodyPr wrap="square">
            <a:spAutoFit/>
          </a:bodyPr>
          <a:lstStyle/>
          <a:p>
            <a:r>
              <a:rPr lang="en-US" dirty="0">
                <a:solidFill>
                  <a:srgbClr val="000000"/>
                </a:solidFill>
                <a:latin typeface="Arial" panose="020B0604020202020204" pitchFamily="34" charset="0"/>
              </a:rPr>
              <a:t>Lakes, rivers and streams over a surface of 16km2</a:t>
            </a:r>
            <a:endParaRPr lang="fr-FR" dirty="0"/>
          </a:p>
        </p:txBody>
      </p:sp>
    </p:spTree>
    <p:extLst>
      <p:ext uri="{BB962C8B-B14F-4D97-AF65-F5344CB8AC3E}">
        <p14:creationId xmlns:p14="http://schemas.microsoft.com/office/powerpoint/2010/main" val="2897263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7456D04-7F3C-4E70-94F6-0589792FC212}"/>
              </a:ext>
            </a:extLst>
          </p:cNvPr>
          <p:cNvSpPr>
            <a:spLocks noGrp="1" noChangeArrowheads="1"/>
          </p:cNvSpPr>
          <p:nvPr>
            <p:ph type="title"/>
          </p:nvPr>
        </p:nvSpPr>
        <p:spPr/>
        <p:txBody>
          <a:bodyPr/>
          <a:lstStyle/>
          <a:p>
            <a:pPr eaLnBrk="1" hangingPunct="1"/>
            <a:r>
              <a:rPr lang="en-US" altLang="fr-FR"/>
              <a:t>Terrain Example</a:t>
            </a:r>
          </a:p>
        </p:txBody>
      </p:sp>
      <p:pic>
        <p:nvPicPr>
          <p:cNvPr id="24579" name="Picture 4" descr="SpiritLake">
            <a:extLst>
              <a:ext uri="{FF2B5EF4-FFF2-40B4-BE49-F238E27FC236}">
                <a16:creationId xmlns:a16="http://schemas.microsoft.com/office/drawing/2014/main" id="{69043975-A72D-41DA-AD43-BC97B04AE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6389"/>
          <a:stretch>
            <a:fillRect/>
          </a:stretch>
        </p:blipFill>
        <p:spPr bwMode="auto">
          <a:xfrm>
            <a:off x="2590800" y="1371601"/>
            <a:ext cx="7086600"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5">
            <a:extLst>
              <a:ext uri="{FF2B5EF4-FFF2-40B4-BE49-F238E27FC236}">
                <a16:creationId xmlns:a16="http://schemas.microsoft.com/office/drawing/2014/main" id="{8219532B-405C-4F56-887B-54C28EAF116F}"/>
              </a:ext>
            </a:extLst>
          </p:cNvPr>
          <p:cNvSpPr>
            <a:spLocks noChangeArrowheads="1"/>
          </p:cNvSpPr>
          <p:nvPr/>
        </p:nvSpPr>
        <p:spPr bwMode="auto">
          <a:xfrm>
            <a:off x="8153400" y="6365876"/>
            <a:ext cx="1562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90000"/>
              </a:lnSpc>
            </a:pPr>
            <a:r>
              <a:rPr lang="en-US" altLang="fr-FR">
                <a:solidFill>
                  <a:schemeClr val="folHlink"/>
                </a:solidFill>
                <a:latin typeface="Times New Roman" panose="02020603050405020304" pitchFamily="18" charset="0"/>
              </a:rPr>
              <a:t>F.K. Musgrave</a:t>
            </a:r>
          </a:p>
        </p:txBody>
      </p:sp>
    </p:spTree>
    <p:extLst>
      <p:ext uri="{BB962C8B-B14F-4D97-AF65-F5344CB8AC3E}">
        <p14:creationId xmlns:p14="http://schemas.microsoft.com/office/powerpoint/2010/main" val="3154544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642C803-E21F-45BD-82C3-73A7A5E9B4C4}"/>
              </a:ext>
            </a:extLst>
          </p:cNvPr>
          <p:cNvSpPr>
            <a:spLocks noGrp="1" noChangeArrowheads="1"/>
          </p:cNvSpPr>
          <p:nvPr>
            <p:ph type="title"/>
          </p:nvPr>
        </p:nvSpPr>
        <p:spPr>
          <a:xfrm>
            <a:off x="2133601" y="122238"/>
            <a:ext cx="5021263" cy="1295400"/>
          </a:xfrm>
        </p:spPr>
        <p:txBody>
          <a:bodyPr/>
          <a:lstStyle/>
          <a:p>
            <a:pPr eaLnBrk="1" hangingPunct="1"/>
            <a:r>
              <a:rPr lang="en-US" altLang="fr-FR"/>
              <a:t>Terragen</a:t>
            </a:r>
          </a:p>
        </p:txBody>
      </p:sp>
      <p:sp>
        <p:nvSpPr>
          <p:cNvPr id="27651" name="Rectangle 3">
            <a:extLst>
              <a:ext uri="{FF2B5EF4-FFF2-40B4-BE49-F238E27FC236}">
                <a16:creationId xmlns:a16="http://schemas.microsoft.com/office/drawing/2014/main" id="{E57412AB-ECC8-4BD0-8F51-F30755C5E321}"/>
              </a:ext>
            </a:extLst>
          </p:cNvPr>
          <p:cNvSpPr>
            <a:spLocks noChangeArrowheads="1"/>
          </p:cNvSpPr>
          <p:nvPr/>
        </p:nvSpPr>
        <p:spPr bwMode="auto">
          <a:xfrm>
            <a:off x="1981200" y="5257800"/>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832" tIns="39624" rIns="80832" bIns="39624"/>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0558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5130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29702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427413" indent="-315913"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r>
              <a:rPr lang="en-US" altLang="fr-FR" sz="2000" dirty="0"/>
              <a:t>Commercial product (free for personal use)</a:t>
            </a:r>
          </a:p>
          <a:p>
            <a:pPr eaLnBrk="1" hangingPunct="1"/>
            <a:r>
              <a:rPr lang="en-US" altLang="fr-FR" sz="2000" dirty="0"/>
              <a:t>Website: </a:t>
            </a:r>
            <a:r>
              <a:rPr lang="en-US" altLang="fr-FR" sz="2000" u="sng" dirty="0"/>
              <a:t>http://www.planetside.co.uk/terragen/</a:t>
            </a:r>
            <a:endParaRPr lang="en-US" altLang="fr-FR" sz="2000" dirty="0"/>
          </a:p>
        </p:txBody>
      </p:sp>
      <p:pic>
        <p:nvPicPr>
          <p:cNvPr id="27652" name="Picture 4" descr="terragen sample">
            <a:extLst>
              <a:ext uri="{FF2B5EF4-FFF2-40B4-BE49-F238E27FC236}">
                <a16:creationId xmlns:a16="http://schemas.microsoft.com/office/drawing/2014/main" id="{9C6CF0D8-FB0A-49F8-8A3E-70198D9DE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371600"/>
            <a:ext cx="51054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0850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6387643-D156-4794-8A6D-1B315D5E441F}"/>
              </a:ext>
            </a:extLst>
          </p:cNvPr>
          <p:cNvSpPr>
            <a:spLocks noGrp="1" noChangeArrowheads="1"/>
          </p:cNvSpPr>
          <p:nvPr>
            <p:ph type="title"/>
          </p:nvPr>
        </p:nvSpPr>
        <p:spPr/>
        <p:txBody>
          <a:bodyPr/>
          <a:lstStyle/>
          <a:p>
            <a:pPr eaLnBrk="1" hangingPunct="1"/>
            <a:r>
              <a:rPr lang="en-US" altLang="fr-FR"/>
              <a:t>Procedural Animation</a:t>
            </a:r>
          </a:p>
        </p:txBody>
      </p:sp>
      <p:sp>
        <p:nvSpPr>
          <p:cNvPr id="30723" name="Rectangle 3">
            <a:extLst>
              <a:ext uri="{FF2B5EF4-FFF2-40B4-BE49-F238E27FC236}">
                <a16:creationId xmlns:a16="http://schemas.microsoft.com/office/drawing/2014/main" id="{636DFAE4-C8C8-4526-893B-19F08238305C}"/>
              </a:ext>
            </a:extLst>
          </p:cNvPr>
          <p:cNvSpPr>
            <a:spLocks noGrp="1" noChangeArrowheads="1"/>
          </p:cNvSpPr>
          <p:nvPr>
            <p:ph type="body" idx="1"/>
          </p:nvPr>
        </p:nvSpPr>
        <p:spPr/>
        <p:txBody>
          <a:bodyPr/>
          <a:lstStyle/>
          <a:p>
            <a:pPr eaLnBrk="1" hangingPunct="1"/>
            <a:r>
              <a:rPr lang="en-US" altLang="fr-FR" sz="3400"/>
              <a:t>Fluid simulation</a:t>
            </a:r>
          </a:p>
          <a:p>
            <a:pPr eaLnBrk="1" hangingPunct="1"/>
            <a:r>
              <a:rPr lang="en-US" altLang="fr-FR" sz="3400"/>
              <a:t>Particle Systems</a:t>
            </a:r>
          </a:p>
          <a:p>
            <a:pPr eaLnBrk="1" hangingPunct="1"/>
            <a:r>
              <a:rPr lang="en-US" altLang="fr-FR" sz="3400"/>
              <a:t>Flocking/crowd simulations</a:t>
            </a:r>
          </a:p>
        </p:txBody>
      </p:sp>
    </p:spTree>
    <p:extLst>
      <p:ext uri="{BB962C8B-B14F-4D97-AF65-F5344CB8AC3E}">
        <p14:creationId xmlns:p14="http://schemas.microsoft.com/office/powerpoint/2010/main" val="3058085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6A6920F-0033-419B-AEAC-5247211F7BE7}"/>
              </a:ext>
            </a:extLst>
          </p:cNvPr>
          <p:cNvSpPr>
            <a:spLocks noGrp="1" noChangeArrowheads="1"/>
          </p:cNvSpPr>
          <p:nvPr>
            <p:ph type="title"/>
          </p:nvPr>
        </p:nvSpPr>
        <p:spPr/>
        <p:txBody>
          <a:bodyPr/>
          <a:lstStyle/>
          <a:p>
            <a:pPr eaLnBrk="1" hangingPunct="1"/>
            <a:r>
              <a:rPr lang="en-US" altLang="fr-FR"/>
              <a:t>Procedural Flocking (Boids)</a:t>
            </a:r>
          </a:p>
        </p:txBody>
      </p:sp>
      <p:sp>
        <p:nvSpPr>
          <p:cNvPr id="31747" name="Rectangle 3">
            <a:extLst>
              <a:ext uri="{FF2B5EF4-FFF2-40B4-BE49-F238E27FC236}">
                <a16:creationId xmlns:a16="http://schemas.microsoft.com/office/drawing/2014/main" id="{1A7E9533-B84E-4E5E-916C-B221A4BA6FF8}"/>
              </a:ext>
            </a:extLst>
          </p:cNvPr>
          <p:cNvSpPr>
            <a:spLocks noGrp="1" noChangeArrowheads="1"/>
          </p:cNvSpPr>
          <p:nvPr>
            <p:ph type="body" idx="1"/>
          </p:nvPr>
        </p:nvSpPr>
        <p:spPr>
          <a:xfrm>
            <a:off x="1981200" y="1719264"/>
            <a:ext cx="8229600" cy="2624137"/>
          </a:xfrm>
        </p:spPr>
        <p:txBody>
          <a:bodyPr/>
          <a:lstStyle/>
          <a:p>
            <a:pPr eaLnBrk="1" hangingPunct="1">
              <a:lnSpc>
                <a:spcPct val="80000"/>
              </a:lnSpc>
            </a:pPr>
            <a:r>
              <a:rPr lang="en-US" altLang="fr-FR" sz="2500"/>
              <a:t>Simulate the movement of a flock of birds in 3-space</a:t>
            </a:r>
          </a:p>
          <a:p>
            <a:pPr eaLnBrk="1" hangingPunct="1">
              <a:lnSpc>
                <a:spcPct val="80000"/>
              </a:lnSpc>
            </a:pPr>
            <a:r>
              <a:rPr lang="en-US" altLang="fr-FR" sz="2500"/>
              <a:t>Separation: move to avoid crowding local neighbors</a:t>
            </a:r>
          </a:p>
          <a:p>
            <a:pPr eaLnBrk="1" hangingPunct="1">
              <a:lnSpc>
                <a:spcPct val="80000"/>
              </a:lnSpc>
            </a:pPr>
            <a:r>
              <a:rPr lang="en-US" altLang="fr-FR" sz="2500"/>
              <a:t>Alignment: steer towards average heading of neighbors</a:t>
            </a:r>
          </a:p>
          <a:p>
            <a:pPr eaLnBrk="1" hangingPunct="1">
              <a:lnSpc>
                <a:spcPct val="80000"/>
              </a:lnSpc>
            </a:pPr>
            <a:r>
              <a:rPr lang="en-US" altLang="fr-FR" sz="2500"/>
              <a:t>Cohesion: steer towards average position of neighbors</a:t>
            </a:r>
          </a:p>
          <a:p>
            <a:pPr eaLnBrk="1" hangingPunct="1">
              <a:lnSpc>
                <a:spcPct val="80000"/>
              </a:lnSpc>
            </a:pPr>
            <a:r>
              <a:rPr lang="en-US" altLang="fr-FR" sz="2500"/>
              <a:t>Limited Senses: only neighbors in forward-facing arc are observable</a:t>
            </a:r>
            <a:endParaRPr lang="en-US" altLang="fr-FR" sz="2100"/>
          </a:p>
        </p:txBody>
      </p:sp>
      <p:pic>
        <p:nvPicPr>
          <p:cNvPr id="31748" name="Picture 4" descr="alignment">
            <a:extLst>
              <a:ext uri="{FF2B5EF4-FFF2-40B4-BE49-F238E27FC236}">
                <a16:creationId xmlns:a16="http://schemas.microsoft.com/office/drawing/2014/main" id="{CA8BDE08-2C60-44B2-8B0D-3979751D4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4495801"/>
            <a:ext cx="1944688"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descr="separation">
            <a:extLst>
              <a:ext uri="{FF2B5EF4-FFF2-40B4-BE49-F238E27FC236}">
                <a16:creationId xmlns:a16="http://schemas.microsoft.com/office/drawing/2014/main" id="{38BEFAC7-900D-48EC-8EB6-E55E9D570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495801"/>
            <a:ext cx="1944688"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descr="cohesion">
            <a:extLst>
              <a:ext uri="{FF2B5EF4-FFF2-40B4-BE49-F238E27FC236}">
                <a16:creationId xmlns:a16="http://schemas.microsoft.com/office/drawing/2014/main" id="{974C4AEB-27E7-4E7B-B0A5-5A57AD105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4495801"/>
            <a:ext cx="1944688"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7" descr="neighborhood">
            <a:extLst>
              <a:ext uri="{FF2B5EF4-FFF2-40B4-BE49-F238E27FC236}">
                <a16:creationId xmlns:a16="http://schemas.microsoft.com/office/drawing/2014/main" id="{62545E3E-3355-4986-8FD6-41D2E29F2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400" y="4419600"/>
            <a:ext cx="1639888"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502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770" name="Rectangle 2">
            <a:extLst>
              <a:ext uri="{FF2B5EF4-FFF2-40B4-BE49-F238E27FC236}">
                <a16:creationId xmlns:a16="http://schemas.microsoft.com/office/drawing/2014/main" id="{4506B128-4416-42DE-A6AA-F86EF022B1C0}"/>
              </a:ext>
            </a:extLst>
          </p:cNvPr>
          <p:cNvSpPr>
            <a:spLocks noGrp="1" noChangeArrowheads="1"/>
          </p:cNvSpPr>
          <p:nvPr>
            <p:ph type="title"/>
          </p:nvPr>
        </p:nvSpPr>
        <p:spPr>
          <a:xfrm>
            <a:off x="838200" y="963877"/>
            <a:ext cx="3494362" cy="4930246"/>
          </a:xfrm>
        </p:spPr>
        <p:txBody>
          <a:bodyPr>
            <a:normAutofit/>
          </a:bodyPr>
          <a:lstStyle/>
          <a:p>
            <a:pPr algn="r" eaLnBrk="1" hangingPunct="1"/>
            <a:r>
              <a:rPr lang="en-US" altLang="fr-FR">
                <a:solidFill>
                  <a:schemeClr val="accent1"/>
                </a:solidFill>
              </a:rPr>
              <a:t>Boids Sample</a:t>
            </a:r>
          </a:p>
        </p:txBody>
      </p:sp>
      <p:sp>
        <p:nvSpPr>
          <p:cNvPr id="32771" name="Rectangle 3">
            <a:extLst>
              <a:ext uri="{FF2B5EF4-FFF2-40B4-BE49-F238E27FC236}">
                <a16:creationId xmlns:a16="http://schemas.microsoft.com/office/drawing/2014/main" id="{0346F328-346C-440F-8DDD-E736CF0117A4}"/>
              </a:ext>
            </a:extLst>
          </p:cNvPr>
          <p:cNvSpPr>
            <a:spLocks noGrp="1" noChangeArrowheads="1"/>
          </p:cNvSpPr>
          <p:nvPr>
            <p:ph type="body" idx="1"/>
          </p:nvPr>
        </p:nvSpPr>
        <p:spPr>
          <a:xfrm>
            <a:off x="4976031" y="963877"/>
            <a:ext cx="6377769" cy="4930246"/>
          </a:xfrm>
        </p:spPr>
        <p:txBody>
          <a:bodyPr anchor="ctr">
            <a:normAutofit/>
          </a:bodyPr>
          <a:lstStyle/>
          <a:p>
            <a:pPr eaLnBrk="1" hangingPunct="1"/>
            <a:r>
              <a:rPr lang="en-US" altLang="fr-FR" sz="2400">
                <a:hlinkClick r:id="rId2"/>
              </a:rPr>
              <a:t>http://www.red3d.com/cwr/boids/</a:t>
            </a:r>
            <a:endParaRPr lang="en-US" altLang="fr-FR" sz="2400"/>
          </a:p>
          <a:p>
            <a:pPr eaLnBrk="1" hangingPunct="1"/>
            <a:r>
              <a:rPr lang="en-US" altLang="fr-FR" sz="2400">
                <a:hlinkClick r:id="rId3"/>
              </a:rPr>
              <a:t>http://www.siggraph.org/education/materials/HyperGraph/animation/art_life/video/3cr.mov</a:t>
            </a:r>
            <a:endParaRPr lang="en-US" altLang="fr-FR" sz="2400"/>
          </a:p>
          <a:p>
            <a:pPr eaLnBrk="1" hangingPunct="1"/>
            <a:endParaRPr lang="en-US" altLang="fr-FR" sz="2400"/>
          </a:p>
          <a:p>
            <a:pPr eaLnBrk="1" hangingPunct="1"/>
            <a:endParaRPr lang="en-US" altLang="fr-FR" sz="2400"/>
          </a:p>
        </p:txBody>
      </p:sp>
    </p:spTree>
    <p:extLst>
      <p:ext uri="{BB962C8B-B14F-4D97-AF65-F5344CB8AC3E}">
        <p14:creationId xmlns:p14="http://schemas.microsoft.com/office/powerpoint/2010/main" val="4239967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B9E6AD26-12F7-415F-A316-02A1A4975DA8}"/>
              </a:ext>
            </a:extLst>
          </p:cNvPr>
          <p:cNvSpPr>
            <a:spLocks noGrp="1"/>
          </p:cNvSpPr>
          <p:nvPr>
            <p:ph type="title"/>
          </p:nvPr>
        </p:nvSpPr>
        <p:spPr>
          <a:xfrm>
            <a:off x="833002" y="365125"/>
            <a:ext cx="10520702" cy="1325563"/>
          </a:xfrm>
        </p:spPr>
        <p:txBody>
          <a:bodyPr>
            <a:normAutofit/>
          </a:bodyPr>
          <a:lstStyle/>
          <a:p>
            <a:r>
              <a:rPr lang="fr-FR" dirty="0"/>
              <a:t>Projet Script</a:t>
            </a:r>
          </a:p>
        </p:txBody>
      </p:sp>
      <p:graphicFrame>
        <p:nvGraphicFramePr>
          <p:cNvPr id="5" name="Espace réservé du contenu 2"/>
          <p:cNvGraphicFramePr>
            <a:graphicFrameLocks noGrp="1"/>
          </p:cNvGraphicFramePr>
          <p:nvPr>
            <p:ph idx="1"/>
            <p:extLst>
              <p:ext uri="{D42A27DB-BD31-4B8C-83A1-F6EECF244321}">
                <p14:modId xmlns:p14="http://schemas.microsoft.com/office/powerpoint/2010/main" val="348837774"/>
              </p:ext>
            </p:extLst>
          </p:nvPr>
        </p:nvGraphicFramePr>
        <p:xfrm>
          <a:off x="838200" y="2022475"/>
          <a:ext cx="10515600" cy="46614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228273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capture d’écran&#10;&#10;Description générée avec un niveau de confiance très élevé">
            <a:extLst>
              <a:ext uri="{FF2B5EF4-FFF2-40B4-BE49-F238E27FC236}">
                <a16:creationId xmlns:a16="http://schemas.microsoft.com/office/drawing/2014/main" id="{F632507C-F975-4ADB-AEC4-131FFB95C8BA}"/>
              </a:ext>
            </a:extLst>
          </p:cNvPr>
          <p:cNvPicPr>
            <a:picLocks noChangeAspect="1"/>
          </p:cNvPicPr>
          <p:nvPr/>
        </p:nvPicPr>
        <p:blipFill>
          <a:blip r:embed="rId2"/>
          <a:stretch>
            <a:fillRect/>
          </a:stretch>
        </p:blipFill>
        <p:spPr>
          <a:xfrm>
            <a:off x="7092985" y="2411051"/>
            <a:ext cx="4260814" cy="2854744"/>
          </a:xfrm>
          <a:prstGeom prst="rect">
            <a:avLst/>
          </a:prstGeom>
        </p:spPr>
      </p:pic>
      <p:sp>
        <p:nvSpPr>
          <p:cNvPr id="9" name="Freeform: Shape 8">
            <a:extLst>
              <a:ext uri="{FF2B5EF4-FFF2-40B4-BE49-F238E27FC236}">
                <a16:creationId xmlns:a16="http://schemas.microsoft.com/office/drawing/2014/main" id="{64965EAE-E41A-435F-B993-07E824B6C97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152F8994-E6D4-4311-9548-C3607BC4364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8E21A106-5505-4998-9B97-03512B5CA499}"/>
              </a:ext>
            </a:extLst>
          </p:cNvPr>
          <p:cNvSpPr>
            <a:spLocks noGrp="1"/>
          </p:cNvSpPr>
          <p:nvPr>
            <p:ph type="title"/>
          </p:nvPr>
        </p:nvSpPr>
        <p:spPr>
          <a:xfrm>
            <a:off x="838199" y="365125"/>
            <a:ext cx="5529943" cy="1325563"/>
          </a:xfrm>
        </p:spPr>
        <p:txBody>
          <a:bodyPr>
            <a:normAutofit/>
          </a:bodyPr>
          <a:lstStyle/>
          <a:p>
            <a:r>
              <a:rPr lang="fr-FR">
                <a:solidFill>
                  <a:schemeClr val="bg1"/>
                </a:solidFill>
              </a:rPr>
              <a:t>Projet Script</a:t>
            </a:r>
          </a:p>
        </p:txBody>
      </p:sp>
      <p:sp>
        <p:nvSpPr>
          <p:cNvPr id="3" name="Espace réservé du contenu 2">
            <a:extLst>
              <a:ext uri="{FF2B5EF4-FFF2-40B4-BE49-F238E27FC236}">
                <a16:creationId xmlns:a16="http://schemas.microsoft.com/office/drawing/2014/main" id="{F402D99F-8D8C-47A0-A46F-9367D7BEEB62}"/>
              </a:ext>
            </a:extLst>
          </p:cNvPr>
          <p:cNvSpPr>
            <a:spLocks noGrp="1"/>
          </p:cNvSpPr>
          <p:nvPr>
            <p:ph idx="1"/>
          </p:nvPr>
        </p:nvSpPr>
        <p:spPr>
          <a:xfrm>
            <a:off x="838199" y="1825625"/>
            <a:ext cx="4128169" cy="3399518"/>
          </a:xfrm>
        </p:spPr>
        <p:txBody>
          <a:bodyPr>
            <a:normAutofit/>
          </a:bodyPr>
          <a:lstStyle/>
          <a:p>
            <a:r>
              <a:rPr lang="fr-FR" sz="2000">
                <a:solidFill>
                  <a:schemeClr val="bg1"/>
                </a:solidFill>
                <a:hlinkClick r:id="rId3"/>
              </a:rPr>
              <a:t>http://www.shamusyoung.com/twentysidedtale/?p=2954</a:t>
            </a:r>
            <a:r>
              <a:rPr lang="fr-FR" sz="2000">
                <a:solidFill>
                  <a:schemeClr val="bg1"/>
                </a:solidFill>
              </a:rPr>
              <a:t> </a:t>
            </a:r>
          </a:p>
          <a:p>
            <a:endParaRPr lang="fr-FR" sz="2000">
              <a:solidFill>
                <a:schemeClr val="bg1"/>
              </a:solidFill>
            </a:endParaRPr>
          </a:p>
          <a:p>
            <a:r>
              <a:rPr lang="fr-FR" sz="2000">
                <a:solidFill>
                  <a:schemeClr val="bg1"/>
                </a:solidFill>
              </a:rPr>
              <a:t>La vidéo : </a:t>
            </a:r>
            <a:r>
              <a:rPr lang="fr-FR" sz="2000">
                <a:solidFill>
                  <a:schemeClr val="bg1"/>
                </a:solidFill>
                <a:hlinkClick r:id="rId4"/>
              </a:rPr>
              <a:t>https://youtu.be/-d2-PtK4F6Y</a:t>
            </a:r>
            <a:r>
              <a:rPr lang="fr-FR" sz="2000">
                <a:solidFill>
                  <a:schemeClr val="bg1"/>
                </a:solidFill>
              </a:rPr>
              <a:t> </a:t>
            </a:r>
          </a:p>
        </p:txBody>
      </p:sp>
    </p:spTree>
    <p:extLst>
      <p:ext uri="{BB962C8B-B14F-4D97-AF65-F5344CB8AC3E}">
        <p14:creationId xmlns:p14="http://schemas.microsoft.com/office/powerpoint/2010/main" val="1148380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5A4CD58-2B4D-4225-92C6-899FB07BFD61}"/>
              </a:ext>
            </a:extLst>
          </p:cNvPr>
          <p:cNvSpPr>
            <a:spLocks noGrp="1"/>
          </p:cNvSpPr>
          <p:nvPr>
            <p:ph idx="1"/>
          </p:nvPr>
        </p:nvSpPr>
        <p:spPr/>
        <p:txBody>
          <a:bodyPr/>
          <a:lstStyle/>
          <a:p>
            <a:endParaRPr lang="fr-FR"/>
          </a:p>
        </p:txBody>
      </p:sp>
      <p:pic>
        <p:nvPicPr>
          <p:cNvPr id="4" name="Image 3">
            <a:extLst>
              <a:ext uri="{FF2B5EF4-FFF2-40B4-BE49-F238E27FC236}">
                <a16:creationId xmlns:a16="http://schemas.microsoft.com/office/drawing/2014/main" id="{6E0CA06B-B65E-40C5-B2E0-641857AA3982}"/>
              </a:ext>
            </a:extLst>
          </p:cNvPr>
          <p:cNvPicPr>
            <a:picLocks noChangeAspect="1"/>
          </p:cNvPicPr>
          <p:nvPr/>
        </p:nvPicPr>
        <p:blipFill>
          <a:blip r:embed="rId3"/>
          <a:stretch>
            <a:fillRect/>
          </a:stretch>
        </p:blipFill>
        <p:spPr>
          <a:xfrm>
            <a:off x="529658" y="210339"/>
            <a:ext cx="10238911" cy="5739796"/>
          </a:xfrm>
          <a:prstGeom prst="rect">
            <a:avLst/>
          </a:prstGeom>
        </p:spPr>
      </p:pic>
      <p:sp>
        <p:nvSpPr>
          <p:cNvPr id="5" name="Rectangle 4">
            <a:extLst>
              <a:ext uri="{FF2B5EF4-FFF2-40B4-BE49-F238E27FC236}">
                <a16:creationId xmlns:a16="http://schemas.microsoft.com/office/drawing/2014/main" id="{0445CA3F-DE3D-4509-AA99-582D286CD4AD}"/>
              </a:ext>
            </a:extLst>
          </p:cNvPr>
          <p:cNvSpPr/>
          <p:nvPr/>
        </p:nvSpPr>
        <p:spPr>
          <a:xfrm>
            <a:off x="1080654" y="6169709"/>
            <a:ext cx="6096000" cy="646331"/>
          </a:xfrm>
          <a:prstGeom prst="rect">
            <a:avLst/>
          </a:prstGeom>
        </p:spPr>
        <p:txBody>
          <a:bodyPr>
            <a:spAutoFit/>
          </a:bodyPr>
          <a:lstStyle/>
          <a:p>
            <a:r>
              <a:rPr lang="en-US" dirty="0"/>
              <a:t>It’s mostly a natural environment with many forests</a:t>
            </a:r>
          </a:p>
          <a:p>
            <a:r>
              <a:rPr lang="en-US" dirty="0"/>
              <a:t>Millions of trees, bushes and rocks</a:t>
            </a:r>
            <a:endParaRPr lang="fr-FR" dirty="0"/>
          </a:p>
        </p:txBody>
      </p:sp>
    </p:spTree>
    <p:extLst>
      <p:ext uri="{BB962C8B-B14F-4D97-AF65-F5344CB8AC3E}">
        <p14:creationId xmlns:p14="http://schemas.microsoft.com/office/powerpoint/2010/main" val="722233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3">
            <a:extLst>
              <a:ext uri="{FF2B5EF4-FFF2-40B4-BE49-F238E27FC236}">
                <a16:creationId xmlns:a16="http://schemas.microsoft.com/office/drawing/2014/main" id="{C4424AD8-5CF2-4175-9E66-963CFC610695}"/>
              </a:ext>
            </a:extLst>
          </p:cNvPr>
          <p:cNvPicPr>
            <a:picLocks noGrp="1" noChangeAspect="1"/>
          </p:cNvPicPr>
          <p:nvPr>
            <p:ph idx="1"/>
          </p:nvPr>
        </p:nvPicPr>
        <p:blipFill>
          <a:blip r:embed="rId2"/>
          <a:stretch>
            <a:fillRect/>
          </a:stretch>
        </p:blipFill>
        <p:spPr>
          <a:xfrm>
            <a:off x="853960" y="371916"/>
            <a:ext cx="9918813" cy="5571067"/>
          </a:xfrm>
          <a:prstGeom prst="rect">
            <a:avLst/>
          </a:prstGeom>
        </p:spPr>
      </p:pic>
      <p:sp>
        <p:nvSpPr>
          <p:cNvPr id="3" name="Rectangle 2">
            <a:extLst>
              <a:ext uri="{FF2B5EF4-FFF2-40B4-BE49-F238E27FC236}">
                <a16:creationId xmlns:a16="http://schemas.microsoft.com/office/drawing/2014/main" id="{0F5FADD2-E935-46FE-8A35-FA219D744AB9}"/>
              </a:ext>
            </a:extLst>
          </p:cNvPr>
          <p:cNvSpPr/>
          <p:nvPr/>
        </p:nvSpPr>
        <p:spPr>
          <a:xfrm>
            <a:off x="2931397" y="6116752"/>
            <a:ext cx="5442516" cy="369332"/>
          </a:xfrm>
          <a:prstGeom prst="rect">
            <a:avLst/>
          </a:prstGeom>
        </p:spPr>
        <p:txBody>
          <a:bodyPr wrap="none">
            <a:spAutoFit/>
          </a:bodyPr>
          <a:lstStyle/>
          <a:p>
            <a:r>
              <a:rPr lang="en-US" dirty="0">
                <a:solidFill>
                  <a:srgbClr val="000000"/>
                </a:solidFill>
                <a:latin typeface="Arial" panose="020B0604020202020204" pitchFamily="34" charset="0"/>
              </a:rPr>
              <a:t>Roads : over 600km of roads and even more paths </a:t>
            </a:r>
            <a:endParaRPr lang="fr-FR" dirty="0"/>
          </a:p>
        </p:txBody>
      </p:sp>
    </p:spTree>
    <p:extLst>
      <p:ext uri="{BB962C8B-B14F-4D97-AF65-F5344CB8AC3E}">
        <p14:creationId xmlns:p14="http://schemas.microsoft.com/office/powerpoint/2010/main" val="2337171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3">
            <a:extLst>
              <a:ext uri="{FF2B5EF4-FFF2-40B4-BE49-F238E27FC236}">
                <a16:creationId xmlns:a16="http://schemas.microsoft.com/office/drawing/2014/main" id="{1D05E952-C85A-422F-87D6-702865DA5404}"/>
              </a:ext>
            </a:extLst>
          </p:cNvPr>
          <p:cNvPicPr>
            <a:picLocks noGrp="1" noChangeAspect="1"/>
          </p:cNvPicPr>
          <p:nvPr>
            <p:ph idx="1"/>
          </p:nvPr>
        </p:nvPicPr>
        <p:blipFill>
          <a:blip r:embed="rId2"/>
          <a:stretch>
            <a:fillRect/>
          </a:stretch>
        </p:blipFill>
        <p:spPr>
          <a:xfrm>
            <a:off x="1136593" y="643466"/>
            <a:ext cx="9918813" cy="5571067"/>
          </a:xfrm>
          <a:prstGeom prst="rect">
            <a:avLst/>
          </a:prstGeom>
        </p:spPr>
      </p:pic>
      <p:sp>
        <p:nvSpPr>
          <p:cNvPr id="3" name="Rectangle 2">
            <a:extLst>
              <a:ext uri="{FF2B5EF4-FFF2-40B4-BE49-F238E27FC236}">
                <a16:creationId xmlns:a16="http://schemas.microsoft.com/office/drawing/2014/main" id="{D45C7317-14CD-4041-A86B-437A4FBD7F6F}"/>
              </a:ext>
            </a:extLst>
          </p:cNvPr>
          <p:cNvSpPr/>
          <p:nvPr/>
        </p:nvSpPr>
        <p:spPr>
          <a:xfrm>
            <a:off x="2413906" y="6381430"/>
            <a:ext cx="4775731" cy="369332"/>
          </a:xfrm>
          <a:prstGeom prst="rect">
            <a:avLst/>
          </a:prstGeom>
        </p:spPr>
        <p:txBody>
          <a:bodyPr wrap="none">
            <a:spAutoFit/>
          </a:bodyPr>
          <a:lstStyle/>
          <a:p>
            <a:r>
              <a:rPr lang="en-US" dirty="0">
                <a:solidFill>
                  <a:srgbClr val="000000"/>
                </a:solidFill>
                <a:latin typeface="Arial" panose="020B0604020202020204" pitchFamily="34" charset="0"/>
              </a:rPr>
              <a:t>A full railway network going across the world </a:t>
            </a:r>
            <a:endParaRPr lang="fr-FR" dirty="0"/>
          </a:p>
        </p:txBody>
      </p:sp>
    </p:spTree>
    <p:extLst>
      <p:ext uri="{BB962C8B-B14F-4D97-AF65-F5344CB8AC3E}">
        <p14:creationId xmlns:p14="http://schemas.microsoft.com/office/powerpoint/2010/main" val="2035619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 3">
            <a:extLst>
              <a:ext uri="{FF2B5EF4-FFF2-40B4-BE49-F238E27FC236}">
                <a16:creationId xmlns:a16="http://schemas.microsoft.com/office/drawing/2014/main" id="{B390CDEC-A64D-4FFC-AE2B-A9A2AA5F2EAC}"/>
              </a:ext>
            </a:extLst>
          </p:cNvPr>
          <p:cNvPicPr>
            <a:picLocks noGrp="1" noChangeAspect="1"/>
          </p:cNvPicPr>
          <p:nvPr>
            <p:ph idx="1"/>
          </p:nvPr>
        </p:nvPicPr>
        <p:blipFill>
          <a:blip r:embed="rId2"/>
          <a:stretch>
            <a:fillRect/>
          </a:stretch>
        </p:blipFill>
        <p:spPr>
          <a:xfrm>
            <a:off x="1136593" y="643466"/>
            <a:ext cx="9918813" cy="5571067"/>
          </a:xfrm>
          <a:prstGeom prst="rect">
            <a:avLst/>
          </a:prstGeom>
        </p:spPr>
      </p:pic>
      <p:sp>
        <p:nvSpPr>
          <p:cNvPr id="3" name="Rectangle 2">
            <a:extLst>
              <a:ext uri="{FF2B5EF4-FFF2-40B4-BE49-F238E27FC236}">
                <a16:creationId xmlns:a16="http://schemas.microsoft.com/office/drawing/2014/main" id="{8A47D105-9EEA-4ABA-9AF9-ACB558C804FA}"/>
              </a:ext>
            </a:extLst>
          </p:cNvPr>
          <p:cNvSpPr/>
          <p:nvPr/>
        </p:nvSpPr>
        <p:spPr>
          <a:xfrm>
            <a:off x="797168" y="6264032"/>
            <a:ext cx="10886049" cy="369332"/>
          </a:xfrm>
          <a:prstGeom prst="rect">
            <a:avLst/>
          </a:prstGeom>
        </p:spPr>
        <p:txBody>
          <a:bodyPr wrap="square">
            <a:spAutoFit/>
          </a:bodyPr>
          <a:lstStyle/>
          <a:p>
            <a:r>
              <a:rPr lang="en-US" dirty="0"/>
              <a:t>Over 200 specific locations in the game: camps, landmarks, outposts and 58 fully procedurally built villages</a:t>
            </a:r>
            <a:endParaRPr lang="fr-FR" dirty="0"/>
          </a:p>
        </p:txBody>
      </p:sp>
    </p:spTree>
    <p:extLst>
      <p:ext uri="{BB962C8B-B14F-4D97-AF65-F5344CB8AC3E}">
        <p14:creationId xmlns:p14="http://schemas.microsoft.com/office/powerpoint/2010/main" val="158257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DC 2017 'Ghost Recon Wildlands'_ Terrain Technology and Tools - GPU Sculpt">
            <a:hlinkClick r:id="" action="ppaction://media"/>
            <a:extLst>
              <a:ext uri="{FF2B5EF4-FFF2-40B4-BE49-F238E27FC236}">
                <a16:creationId xmlns:a16="http://schemas.microsoft.com/office/drawing/2014/main" id="{92553521-1B68-47EB-B1FC-D1134D904C7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82897" y="264839"/>
            <a:ext cx="7735887" cy="4351338"/>
          </a:xfrm>
        </p:spPr>
      </p:pic>
      <p:sp>
        <p:nvSpPr>
          <p:cNvPr id="5" name="ZoneTexte 4">
            <a:extLst>
              <a:ext uri="{FF2B5EF4-FFF2-40B4-BE49-F238E27FC236}">
                <a16:creationId xmlns:a16="http://schemas.microsoft.com/office/drawing/2014/main" id="{D43ECF77-8096-41A9-8159-AABF362512D8}"/>
              </a:ext>
            </a:extLst>
          </p:cNvPr>
          <p:cNvSpPr txBox="1"/>
          <p:nvPr/>
        </p:nvSpPr>
        <p:spPr>
          <a:xfrm>
            <a:off x="622738" y="4891251"/>
            <a:ext cx="3330271" cy="1200329"/>
          </a:xfrm>
          <a:prstGeom prst="rect">
            <a:avLst/>
          </a:prstGeom>
          <a:noFill/>
        </p:spPr>
        <p:txBody>
          <a:bodyPr wrap="none" rtlCol="0">
            <a:spAutoFit/>
          </a:bodyPr>
          <a:lstStyle/>
          <a:p>
            <a:r>
              <a:rPr lang="fr-FR" dirty="0"/>
              <a:t>Base : real terrain</a:t>
            </a:r>
          </a:p>
          <a:p>
            <a:r>
              <a:rPr lang="fr-FR" dirty="0"/>
              <a:t>Editing terrain and </a:t>
            </a:r>
            <a:r>
              <a:rPr lang="fr-FR" dirty="0" err="1"/>
              <a:t>sculpting</a:t>
            </a:r>
            <a:r>
              <a:rPr lang="fr-FR" dirty="0"/>
              <a:t> </a:t>
            </a:r>
            <a:r>
              <a:rPr lang="fr-FR" dirty="0" err="1"/>
              <a:t>tools</a:t>
            </a:r>
            <a:endParaRPr lang="fr-FR" dirty="0"/>
          </a:p>
          <a:p>
            <a:r>
              <a:rPr lang="fr-FR" dirty="0"/>
              <a:t>Possible to copy/ </a:t>
            </a:r>
            <a:r>
              <a:rPr lang="fr-FR" dirty="0" err="1"/>
              <a:t>paste</a:t>
            </a:r>
            <a:endParaRPr lang="fr-FR" dirty="0"/>
          </a:p>
          <a:p>
            <a:r>
              <a:rPr lang="fr-FR" dirty="0"/>
              <a:t>Possible to </a:t>
            </a:r>
            <a:r>
              <a:rPr lang="fr-FR" dirty="0" err="1"/>
              <a:t>erase</a:t>
            </a:r>
            <a:r>
              <a:rPr lang="fr-FR" dirty="0"/>
              <a:t> </a:t>
            </a:r>
          </a:p>
        </p:txBody>
      </p:sp>
      <p:sp>
        <p:nvSpPr>
          <p:cNvPr id="6" name="Rectangle 5">
            <a:extLst>
              <a:ext uri="{FF2B5EF4-FFF2-40B4-BE49-F238E27FC236}">
                <a16:creationId xmlns:a16="http://schemas.microsoft.com/office/drawing/2014/main" id="{FA0E1BC0-C91A-47C6-B6B9-8BAAEC9434B2}"/>
              </a:ext>
            </a:extLst>
          </p:cNvPr>
          <p:cNvSpPr/>
          <p:nvPr/>
        </p:nvSpPr>
        <p:spPr>
          <a:xfrm>
            <a:off x="4813738" y="4972946"/>
            <a:ext cx="6096000" cy="1200329"/>
          </a:xfrm>
          <a:prstGeom prst="rect">
            <a:avLst/>
          </a:prstGeom>
        </p:spPr>
        <p:txBody>
          <a:bodyPr>
            <a:spAutoFit/>
          </a:bodyPr>
          <a:lstStyle/>
          <a:p>
            <a:r>
              <a:rPr lang="en-US" dirty="0"/>
              <a:t>By looking at the size of the map led to the conclusion that painting everything manually was a terrible idea.</a:t>
            </a:r>
          </a:p>
          <a:p>
            <a:r>
              <a:rPr lang="en-US" dirty="0"/>
              <a:t>Need a semi automatic process.</a:t>
            </a:r>
          </a:p>
          <a:p>
            <a:r>
              <a:rPr lang="en-US" dirty="0"/>
              <a:t>=&gt; Generate the material distribution procedurally</a:t>
            </a:r>
            <a:endParaRPr lang="fr-FR" dirty="0"/>
          </a:p>
        </p:txBody>
      </p:sp>
    </p:spTree>
    <p:extLst>
      <p:ext uri="{BB962C8B-B14F-4D97-AF65-F5344CB8AC3E}">
        <p14:creationId xmlns:p14="http://schemas.microsoft.com/office/powerpoint/2010/main" val="62316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1689</Words>
  <Application>Microsoft Office PowerPoint</Application>
  <PresentationFormat>Grand écran</PresentationFormat>
  <Paragraphs>198</Paragraphs>
  <Slides>46</Slides>
  <Notes>4</Notes>
  <HiddenSlides>0</HiddenSlides>
  <MMClips>3</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46</vt:i4>
      </vt:variant>
    </vt:vector>
  </HeadingPairs>
  <TitlesOfParts>
    <vt:vector size="52" baseType="lpstr">
      <vt:lpstr>Arial</vt:lpstr>
      <vt:lpstr>Calibri</vt:lpstr>
      <vt:lpstr>Calibri Light</vt:lpstr>
      <vt:lpstr>Times New Roman</vt:lpstr>
      <vt:lpstr>Wingdings</vt:lpstr>
      <vt:lpstr>Thème Office</vt:lpstr>
      <vt:lpstr>Génération procédurale</vt:lpstr>
      <vt:lpstr>Exemple Ghost Recon Wildlands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Procedural generation - Definition</vt:lpstr>
      <vt:lpstr>Procedural Modeling</vt:lpstr>
      <vt:lpstr>Database Amplification</vt:lpstr>
      <vt:lpstr>L-Systems</vt:lpstr>
      <vt:lpstr>L-Systems Grammar</vt:lpstr>
      <vt:lpstr>Turtle Commands</vt:lpstr>
      <vt:lpstr>L-Systems Example:  Koch Snowflake</vt:lpstr>
      <vt:lpstr>L-Systems Example: Dragon Curve</vt:lpstr>
      <vt:lpstr>Example : Koch Snowflakes</vt:lpstr>
      <vt:lpstr>L-Systems Grammar:  Extensions</vt:lpstr>
      <vt:lpstr>L-Systems for Plants</vt:lpstr>
      <vt:lpstr>L-Systems: Further Readings</vt:lpstr>
      <vt:lpstr>PovTree</vt:lpstr>
      <vt:lpstr>L-Systems for Cities [Parish01]</vt:lpstr>
      <vt:lpstr>Procedural Terrain: Perlin Noise</vt:lpstr>
      <vt:lpstr>Noise Functions: Algorithm</vt:lpstr>
      <vt:lpstr>Perlin Noises in 1-D</vt:lpstr>
      <vt:lpstr>Perlin Noises in 2-D</vt:lpstr>
      <vt:lpstr>Fractal Noise Terrain</vt:lpstr>
      <vt:lpstr>Adding Water</vt:lpstr>
      <vt:lpstr>Terrain Example</vt:lpstr>
      <vt:lpstr>Terrain Example</vt:lpstr>
      <vt:lpstr>Terragen</vt:lpstr>
      <vt:lpstr>Procedural Animation</vt:lpstr>
      <vt:lpstr>Procedural Flocking (Boids)</vt:lpstr>
      <vt:lpstr>Boids Sample</vt:lpstr>
      <vt:lpstr>Projet Script</vt:lpstr>
      <vt:lpstr>Projet Script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Gilles Gesquiere</dc:creator>
  <cp:lastModifiedBy>Gilles Gesquiere</cp:lastModifiedBy>
  <cp:revision>11</cp:revision>
  <dcterms:created xsi:type="dcterms:W3CDTF">2017-12-12T19:42:03Z</dcterms:created>
  <dcterms:modified xsi:type="dcterms:W3CDTF">2017-12-12T21:20:59Z</dcterms:modified>
</cp:coreProperties>
</file>